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82" r:id="rId5"/>
    <p:sldId id="260" r:id="rId6"/>
    <p:sldId id="261"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9" r:id="rId21"/>
    <p:sldId id="259" r:id="rId22"/>
    <p:sldId id="280" r:id="rId23"/>
    <p:sldId id="281" r:id="rId24"/>
    <p:sldId id="283" r:id="rId25"/>
  </p:sldIdLst>
  <p:sldSz cx="12801600" cy="9601200" type="A3"/>
  <p:notesSz cx="9926638" cy="14355763"/>
  <p:defaultText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8" d="100"/>
          <a:sy n="58" d="100"/>
        </p:scale>
        <p:origin x="-1212" y="2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622925" y="0"/>
            <a:ext cx="4302125" cy="717550"/>
          </a:xfrm>
          <a:prstGeom prst="rect">
            <a:avLst/>
          </a:prstGeom>
        </p:spPr>
        <p:txBody>
          <a:bodyPr vert="horz" lIns="91440" tIns="45720" rIns="91440" bIns="45720" rtlCol="0"/>
          <a:lstStyle>
            <a:lvl1pPr algn="r">
              <a:defRPr sz="1200"/>
            </a:lvl1pPr>
          </a:lstStyle>
          <a:p>
            <a:fld id="{65D5D4C8-2753-47BB-838A-65175FE9FC6E}" type="datetimeFigureOut">
              <a:rPr lang="es-ES" smtClean="0"/>
              <a:t>16/11/2011</a:t>
            </a:fld>
            <a:endParaRPr lang="es-ES"/>
          </a:p>
        </p:txBody>
      </p:sp>
      <p:sp>
        <p:nvSpPr>
          <p:cNvPr id="4" name="3 Marcador de imagen de diapositiva"/>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92188" y="6818313"/>
            <a:ext cx="7942262" cy="646112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13635038"/>
            <a:ext cx="4302125" cy="71755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622925" y="13635038"/>
            <a:ext cx="4302125" cy="717550"/>
          </a:xfrm>
          <a:prstGeom prst="rect">
            <a:avLst/>
          </a:prstGeom>
        </p:spPr>
        <p:txBody>
          <a:bodyPr vert="horz" lIns="91440" tIns="45720" rIns="91440" bIns="45720" rtlCol="0" anchor="b"/>
          <a:lstStyle>
            <a:lvl1pPr algn="r">
              <a:defRPr sz="1200"/>
            </a:lvl1pPr>
          </a:lstStyle>
          <a:p>
            <a:fld id="{BDD63E77-BC6F-43DC-9A4D-AC440BCB707E}" type="slidenum">
              <a:rPr lang="es-ES" smtClean="0"/>
              <a:t>‹Nº›</a:t>
            </a:fld>
            <a:endParaRPr lang="es-ES"/>
          </a:p>
        </p:txBody>
      </p:sp>
    </p:spTree>
    <p:extLst>
      <p:ext uri="{BB962C8B-B14F-4D97-AF65-F5344CB8AC3E}">
        <p14:creationId xmlns:p14="http://schemas.microsoft.com/office/powerpoint/2010/main" val="17970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algn="just">
              <a:buFont typeface="Arial" pitchFamily="34" charset="0"/>
              <a:buChar char="•"/>
            </a:pPr>
            <a:r>
              <a:rPr lang="es-ES" dirty="0" smtClean="0"/>
              <a:t> </a:t>
            </a:r>
            <a:r>
              <a:rPr lang="es-ES" dirty="0" smtClean="0">
                <a:solidFill>
                  <a:srgbClr val="0070C0"/>
                </a:solidFill>
              </a:rPr>
              <a:t>Los tres campos representan los ámbitos en los cuales el programa realizará sus acciones de apoyo. Se trata de ámbitos «importantes», de los espacios donde se toman las decisiones y donde se implementan los procesos clave para avanzar hacia una mayor cohesión social. Por supuesto el programa no pretende superponerse o interferir: su acción es de apoyo, pero quiere evitar la dispersión en múltiples actividades y de </a:t>
            </a:r>
            <a:r>
              <a:rPr lang="es-ES_tradnl" dirty="0" smtClean="0">
                <a:solidFill>
                  <a:srgbClr val="0070C0"/>
                </a:solidFill>
              </a:rPr>
              <a:t>muy diverso tipo, centradas en cuestiones de escasa relevancia desde el punto de vista de las políticas. </a:t>
            </a:r>
          </a:p>
          <a:p>
            <a:pPr algn="just">
              <a:buFont typeface="Arial" pitchFamily="34" charset="0"/>
              <a:buChar char="•"/>
            </a:pPr>
            <a:endParaRPr lang="es-ES_tradnl" dirty="0" smtClean="0">
              <a:solidFill>
                <a:srgbClr val="0070C0"/>
              </a:solidFill>
            </a:endParaRPr>
          </a:p>
          <a:p>
            <a:pPr algn="just">
              <a:buFont typeface="Arial" pitchFamily="34" charset="0"/>
              <a:buChar char="•"/>
            </a:pPr>
            <a:r>
              <a:rPr lang="es-ES" dirty="0" smtClean="0">
                <a:solidFill>
                  <a:srgbClr val="0070C0"/>
                </a:solidFill>
              </a:rPr>
              <a:t>La acción de apoyo se basa en una relación de cooperación entre pares, es decir entre administraciones públicas europeas y latinoamericanas, como también entre instituciones públicas latinoamericanas entre sí. La idea no es transferir experiencias, aunque pueden darse también acciones de este tipo. El </a:t>
            </a:r>
            <a:r>
              <a:rPr lang="es-ES" dirty="0" err="1" smtClean="0">
                <a:solidFill>
                  <a:srgbClr val="0070C0"/>
                </a:solidFill>
              </a:rPr>
              <a:t>partenariado</a:t>
            </a:r>
            <a:r>
              <a:rPr lang="es-ES" dirty="0" smtClean="0">
                <a:solidFill>
                  <a:srgbClr val="0070C0"/>
                </a:solidFill>
              </a:rPr>
              <a:t> entre instituciones de países diferentes sirve para que una institución de un país ( o de varios) apoyen a otro país (o a varios países) en la elaboración de una reforma, en la revisión de una política, en la búsqueda de soluciones a un problema de diseño o implementación de una política. Sirve también para que varios países puedan asociarse para trabajar juntos en torno a objetivos y desafíos compartidos.</a:t>
            </a:r>
          </a:p>
          <a:p>
            <a:endParaRPr lang="es-ES" dirty="0" smtClean="0">
              <a:solidFill>
                <a:srgbClr val="0070C0"/>
              </a:solidFill>
            </a:endParaRPr>
          </a:p>
          <a:p>
            <a:pPr>
              <a:buFont typeface="Arial" pitchFamily="34" charset="0"/>
              <a:buChar char="•"/>
            </a:pPr>
            <a:r>
              <a:rPr lang="es-ES" dirty="0" smtClean="0">
                <a:solidFill>
                  <a:srgbClr val="0070C0"/>
                </a:solidFill>
              </a:rPr>
              <a:t>Es importante decir que en honor a su dimensión regional, como también para favorecer una mayor integración entre los países, </a:t>
            </a:r>
            <a:r>
              <a:rPr lang="es-ES" dirty="0" err="1" smtClean="0">
                <a:solidFill>
                  <a:srgbClr val="0070C0"/>
                </a:solidFill>
              </a:rPr>
              <a:t>EUROsociAL</a:t>
            </a:r>
            <a:r>
              <a:rPr lang="es-ES" dirty="0" smtClean="0">
                <a:solidFill>
                  <a:srgbClr val="0070C0"/>
                </a:solidFill>
              </a:rPr>
              <a:t> desarrolla acciones que aglutinan preferentemente más instituciones latinoamericanas con intereses similares y que toman la iniciativa de trabajar mancomunadamente.</a:t>
            </a:r>
          </a:p>
          <a:p>
            <a:pPr>
              <a:buFont typeface="Arial" pitchFamily="34" charset="0"/>
              <a:buChar char="•"/>
            </a:pPr>
            <a:endParaRPr lang="es-ES" dirty="0" smtClean="0"/>
          </a:p>
          <a:p>
            <a:pPr>
              <a:buFont typeface="Arial" pitchFamily="34" charset="0"/>
              <a:buChar char="•"/>
            </a:pPr>
            <a:r>
              <a:rPr lang="es-ES" dirty="0" smtClean="0"/>
              <a:t>Lo fundamental en este caso es que el programa no es un conjunto de asistencias técnicas habituales, sino que dispone de un método de trabajo, que aplicado con rigor decantará  y concentrará  toda la demanda potencial en  unas pocas acciones que tendrán impacto real sobre  la población al definirse  como políticas públicas</a:t>
            </a:r>
            <a:endParaRPr lang="es-ES" dirty="0"/>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7</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dirty="0" smtClean="0">
                <a:latin typeface="Gill Sans MT" pitchFamily="34" charset="0"/>
              </a:rPr>
              <a:t>En el marco del proceso de formulación del programa (2010), la Comisión Europea solicitó a los gobiernos latinoamericanos indicar sus intereses y requerimientos. El producto de este ejercicio son alrededor de </a:t>
            </a:r>
            <a:r>
              <a:rPr lang="es-ES" b="1" dirty="0" smtClean="0">
                <a:latin typeface="Gill Sans MT" pitchFamily="34" charset="0"/>
              </a:rPr>
              <a:t>200 demandas</a:t>
            </a:r>
            <a:r>
              <a:rPr lang="es-ES" dirty="0" smtClean="0">
                <a:latin typeface="Gill Sans MT" pitchFamily="34" charset="0"/>
              </a:rPr>
              <a:t>. El primer procesamiento de la información ha permitido identificar las </a:t>
            </a:r>
            <a:r>
              <a:rPr lang="es-ES" b="1" dirty="0" smtClean="0">
                <a:latin typeface="Gill Sans MT" pitchFamily="34" charset="0"/>
              </a:rPr>
              <a:t>10 áreas temáticas </a:t>
            </a:r>
            <a:r>
              <a:rPr lang="es-ES" dirty="0" smtClean="0">
                <a:latin typeface="Gill Sans MT" pitchFamily="34" charset="0"/>
              </a:rPr>
              <a:t>del programa. Posteriormente, los socios coordinadores del consorcio han analizado las demandas de cada área, llegando a definir </a:t>
            </a:r>
            <a:r>
              <a:rPr lang="es-ES" b="1" dirty="0" smtClean="0">
                <a:latin typeface="Gill Sans MT" pitchFamily="34" charset="0"/>
              </a:rPr>
              <a:t>líneas de acción </a:t>
            </a:r>
            <a:r>
              <a:rPr lang="es-ES" dirty="0" smtClean="0">
                <a:latin typeface="Gill Sans MT" pitchFamily="34" charset="0"/>
              </a:rPr>
              <a:t>más específicas, que </a:t>
            </a:r>
            <a:r>
              <a:rPr lang="es-ES" b="1" dirty="0" smtClean="0">
                <a:latin typeface="Gill Sans MT" pitchFamily="34" charset="0"/>
              </a:rPr>
              <a:t>representan en síntesis los principales intereses de los países de AL y están íntimamente vinculadas con la agenda política de la región</a:t>
            </a:r>
            <a:r>
              <a:rPr lang="es-ES" dirty="0" smtClean="0">
                <a:latin typeface="Gill Sans MT" pitchFamily="34" charset="0"/>
              </a:rPr>
              <a:t>. </a:t>
            </a:r>
            <a:endParaRPr lang="it-IT" dirty="0" smtClean="0">
              <a:latin typeface="Gill Sans MT" pitchFamily="34" charset="0"/>
            </a:endParaRPr>
          </a:p>
          <a:p>
            <a:pPr algn="just"/>
            <a:endParaRPr lang="it-IT" dirty="0">
              <a:latin typeface="Gill Sans MT" pitchFamily="34" charset="0"/>
            </a:endParaRPr>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16</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CL" dirty="0" smtClean="0">
                <a:solidFill>
                  <a:srgbClr val="0070C0"/>
                </a:solidFill>
              </a:rPr>
              <a:t>II PASO: Corresponde a las </a:t>
            </a:r>
            <a:r>
              <a:rPr lang="es-ES" dirty="0" smtClean="0">
                <a:solidFill>
                  <a:srgbClr val="0070C0"/>
                </a:solidFill>
              </a:rPr>
              <a:t>reuniones que se están realizando en todos los países AL</a:t>
            </a:r>
            <a:r>
              <a:rPr lang="es-CL" dirty="0" smtClean="0">
                <a:solidFill>
                  <a:srgbClr val="0070C0"/>
                </a:solidFill>
              </a:rPr>
              <a:t>.</a:t>
            </a:r>
          </a:p>
          <a:p>
            <a:pPr lvl="0"/>
            <a:r>
              <a:rPr lang="es-ES" dirty="0" smtClean="0">
                <a:solidFill>
                  <a:srgbClr val="0070C0"/>
                </a:solidFill>
              </a:rPr>
              <a:t>Uno de los objetivos de las reuniones es confirmar el interés del gobierno para seguir trabajando conjuntamente con otros países de AL y UE, en las líneas de acción que se refieren a sus demandas y manifestar, en su caso, el interés en trabajar también sobre otras líneas de acción. Además, para las líneas de acción seleccionadas, se solicita precisar cuáles son los tipos de apoyo requeridos  relacionados con políticas y procesos de reforma que son estratégicos dentro de la agenda de gobierno. El</a:t>
            </a:r>
            <a:r>
              <a:rPr lang="es-CL" dirty="0" smtClean="0">
                <a:solidFill>
                  <a:srgbClr val="0070C0"/>
                </a:solidFill>
              </a:rPr>
              <a:t> propósito no es que un gobierno manifieste su interés por todas las líneas de acción, sino solamente por las líneas que </a:t>
            </a:r>
            <a:r>
              <a:rPr lang="es-ES" dirty="0" smtClean="0">
                <a:solidFill>
                  <a:srgbClr val="0070C0"/>
                </a:solidFill>
              </a:rPr>
              <a:t>constituyen o coinciden con las prioridades estratégicas dentro de la agenda de gobierno. Además, la elección debe basarse en la consideración de los aportes que puede brindar </a:t>
            </a:r>
            <a:r>
              <a:rPr lang="es-ES" dirty="0" err="1" smtClean="0">
                <a:solidFill>
                  <a:srgbClr val="0070C0"/>
                </a:solidFill>
              </a:rPr>
              <a:t>Eurosocial</a:t>
            </a:r>
            <a:r>
              <a:rPr lang="es-ES" dirty="0" smtClean="0">
                <a:solidFill>
                  <a:srgbClr val="0070C0"/>
                </a:solidFill>
              </a:rPr>
              <a:t> II a la reforma o política del país </a:t>
            </a:r>
            <a:r>
              <a:rPr lang="es-CL" dirty="0" smtClean="0">
                <a:solidFill>
                  <a:srgbClr val="0070C0"/>
                </a:solidFill>
              </a:rPr>
              <a:t>relacionada con la línea. La tercera condición es que los</a:t>
            </a:r>
            <a:r>
              <a:rPr lang="es-ES" dirty="0" smtClean="0">
                <a:solidFill>
                  <a:srgbClr val="0070C0"/>
                </a:solidFill>
              </a:rPr>
              <a:t> Ministerios directamente vinculados con la línea de acción pueden comprometerse  con el desarrollo de acciones asociadas con esta línea.</a:t>
            </a:r>
          </a:p>
          <a:p>
            <a:pPr lvl="0"/>
            <a:endParaRPr lang="es-ES" dirty="0" smtClean="0"/>
          </a:p>
          <a:p>
            <a:r>
              <a:rPr lang="es-ES" dirty="0" smtClean="0">
                <a:solidFill>
                  <a:srgbClr val="002060"/>
                </a:solidFill>
                <a:latin typeface="Gill Sans MT" pitchFamily="34" charset="0"/>
              </a:rPr>
              <a:t>III PASO: Una vez adquirido el cuadro definitivo de los intereses de los países en relación con las diferentes líneas de acción, el consorcio definirá, en concertación con la Comisión Europea,  a cuáles de ellas dar prioridad para diseñar e implementar las primeras acciones del programa (proyectos).  La priorización obedece a la necesidad de establecer las acciones que pueden ser implementadas ya a partir de los próximos meses, teniendo en cuenta los intereses de todos los países.</a:t>
            </a:r>
          </a:p>
          <a:p>
            <a:endParaRPr lang="es-ES" dirty="0" smtClean="0">
              <a:solidFill>
                <a:srgbClr val="002060"/>
              </a:solidFill>
              <a:latin typeface="Gill Sans MT" pitchFamily="34" charset="0"/>
            </a:endParaRPr>
          </a:p>
          <a:p>
            <a:endParaRPr lang="it-IT" dirty="0" smtClean="0"/>
          </a:p>
          <a:p>
            <a:pPr lvl="0"/>
            <a:endParaRPr lang="it-IT" dirty="0"/>
          </a:p>
        </p:txBody>
      </p:sp>
      <p:sp>
        <p:nvSpPr>
          <p:cNvPr id="4" name="Slide Number Placeholder 3"/>
          <p:cNvSpPr>
            <a:spLocks noGrp="1"/>
          </p:cNvSpPr>
          <p:nvPr>
            <p:ph type="sldNum" sz="quarter" idx="10"/>
          </p:nvPr>
        </p:nvSpPr>
        <p:spPr/>
        <p:txBody>
          <a:bodyPr/>
          <a:lstStyle/>
          <a:p>
            <a:fld id="{2105A076-F718-49D0-A003-533F935E4EA1}" type="slidenum">
              <a:rPr lang="es-ES" smtClean="0"/>
              <a:pPr/>
              <a:t>17</a:t>
            </a:fld>
            <a:endParaRPr lang="es-ES" dirty="0"/>
          </a:p>
        </p:txBody>
      </p:sp>
    </p:spTree>
    <p:extLst>
      <p:ext uri="{BB962C8B-B14F-4D97-AF65-F5344CB8AC3E}">
        <p14:creationId xmlns:p14="http://schemas.microsoft.com/office/powerpoint/2010/main" val="112352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defTabSz="1327617">
              <a:defRPr/>
            </a:pPr>
            <a:r>
              <a:rPr lang="es-ES" sz="1700" dirty="0">
                <a:solidFill>
                  <a:srgbClr val="002060"/>
                </a:solidFill>
                <a:latin typeface="Gill Sans MT" pitchFamily="34" charset="0"/>
              </a:rPr>
              <a:t>IV PASO: Se realizarán por línea de acción entre las administraciones públicas AL y los socios operativos del consorcio, con la coordinación de los socios coordinadores. Sus objetivos son:</a:t>
            </a:r>
          </a:p>
          <a:p>
            <a:pPr algn="just" defTabSz="1327617">
              <a:defRPr/>
            </a:pPr>
            <a:r>
              <a:rPr lang="es-ES" sz="1700" dirty="0">
                <a:solidFill>
                  <a:srgbClr val="002060"/>
                </a:solidFill>
                <a:latin typeface="Gill Sans MT" pitchFamily="34" charset="0"/>
              </a:rPr>
              <a:t>- </a:t>
            </a:r>
            <a:r>
              <a:rPr lang="es-ES" sz="1700" u="sng" dirty="0">
                <a:solidFill>
                  <a:srgbClr val="002060"/>
                </a:solidFill>
                <a:latin typeface="Gill Sans MT" pitchFamily="34" charset="0"/>
              </a:rPr>
              <a:t>intercambiar informaciones </a:t>
            </a:r>
            <a:r>
              <a:rPr lang="es-ES" sz="1700" dirty="0">
                <a:solidFill>
                  <a:srgbClr val="002060"/>
                </a:solidFill>
                <a:latin typeface="Gill Sans MT" pitchFamily="34" charset="0"/>
              </a:rPr>
              <a:t>entre los países acerca de la problemática y las políticas relativas a la línea de acción;</a:t>
            </a:r>
          </a:p>
          <a:p>
            <a:pPr algn="just" defTabSz="1327617">
              <a:defRPr/>
            </a:pPr>
            <a:r>
              <a:rPr lang="es-ES" sz="1700" dirty="0">
                <a:solidFill>
                  <a:srgbClr val="002060"/>
                </a:solidFill>
                <a:latin typeface="Gill Sans MT" pitchFamily="34" charset="0"/>
              </a:rPr>
              <a:t>- </a:t>
            </a:r>
            <a:r>
              <a:rPr lang="es-ES" sz="1700" u="sng" dirty="0">
                <a:solidFill>
                  <a:srgbClr val="002060"/>
                </a:solidFill>
                <a:latin typeface="Gill Sans MT" pitchFamily="34" charset="0"/>
              </a:rPr>
              <a:t>establecer una plataforma común de trabajo</a:t>
            </a:r>
            <a:r>
              <a:rPr lang="es-ES" sz="1700" dirty="0">
                <a:solidFill>
                  <a:srgbClr val="002060"/>
                </a:solidFill>
                <a:latin typeface="Gill Sans MT" pitchFamily="34" charset="0"/>
              </a:rPr>
              <a:t> para proseguir los intercambios de información a nivel de línea de acción; </a:t>
            </a:r>
          </a:p>
          <a:p>
            <a:pPr algn="just" defTabSz="1327617">
              <a:buFontTx/>
              <a:buChar char="-"/>
              <a:defRPr/>
            </a:pPr>
            <a:r>
              <a:rPr lang="es-ES" sz="1700" dirty="0">
                <a:solidFill>
                  <a:srgbClr val="002060"/>
                </a:solidFill>
                <a:latin typeface="Gill Sans MT" pitchFamily="34" charset="0"/>
              </a:rPr>
              <a:t>definir los </a:t>
            </a:r>
            <a:r>
              <a:rPr lang="es-ES" sz="1700" u="sng" dirty="0">
                <a:solidFill>
                  <a:srgbClr val="002060"/>
                </a:solidFill>
                <a:latin typeface="Gill Sans MT" pitchFamily="34" charset="0"/>
              </a:rPr>
              <a:t>perfiles de proyecto </a:t>
            </a:r>
            <a:r>
              <a:rPr lang="es-ES" sz="1700" dirty="0">
                <a:solidFill>
                  <a:srgbClr val="002060"/>
                </a:solidFill>
                <a:latin typeface="Gill Sans MT" pitchFamily="34" charset="0"/>
              </a:rPr>
              <a:t>que pueden ser propuestos para el Plan de Acción del Programa.</a:t>
            </a:r>
          </a:p>
          <a:p>
            <a:pPr algn="just" defTabSz="1327617">
              <a:buFontTx/>
              <a:buChar char="-"/>
              <a:defRPr/>
            </a:pPr>
            <a:endParaRPr lang="es-ES" sz="1700" dirty="0">
              <a:solidFill>
                <a:srgbClr val="002060"/>
              </a:solidFill>
              <a:latin typeface="Gill Sans MT" pitchFamily="34" charset="0"/>
            </a:endParaRPr>
          </a:p>
          <a:p>
            <a:pPr algn="just" defTabSz="1327617">
              <a:buFontTx/>
              <a:buChar char="-"/>
              <a:defRPr/>
            </a:pPr>
            <a:endParaRPr lang="es-ES" sz="1700" dirty="0">
              <a:solidFill>
                <a:srgbClr val="002060"/>
              </a:solidFill>
              <a:latin typeface="Gill Sans MT" pitchFamily="34" charset="0"/>
            </a:endParaRPr>
          </a:p>
          <a:p>
            <a:pPr algn="just" defTabSz="1327617">
              <a:buFontTx/>
              <a:buChar char="-"/>
              <a:defRPr/>
            </a:pPr>
            <a:r>
              <a:rPr lang="es-ES" sz="1700" dirty="0">
                <a:solidFill>
                  <a:srgbClr val="002060"/>
                </a:solidFill>
                <a:latin typeface="Gill Sans MT" pitchFamily="34" charset="0"/>
              </a:rPr>
              <a:t>V PASO:  Se llevará a cabo entre la administración pública latinoamericana interesada (o entre varias conjuntamente, según los casos) y los socios operativos del consorcio, bajo la coordinación del socio coordinador responsable de la línea de acción. Se planificarán también las acciones relativas a la plataforma común de trabajo.</a:t>
            </a:r>
            <a:endParaRPr lang="it-IT" sz="1700" dirty="0">
              <a:solidFill>
                <a:srgbClr val="002060"/>
              </a:solidFill>
              <a:latin typeface="Gill Sans MT" pitchFamily="34" charset="0"/>
            </a:endParaRPr>
          </a:p>
          <a:p>
            <a:pPr algn="just" defTabSz="1327617">
              <a:buFontTx/>
              <a:buChar char="-"/>
              <a:defRPr/>
            </a:pPr>
            <a:endParaRPr lang="it-IT" sz="1700" dirty="0">
              <a:solidFill>
                <a:srgbClr val="002060"/>
              </a:solidFill>
              <a:latin typeface="Gill Sans MT" pitchFamily="34" charset="0"/>
            </a:endParaRPr>
          </a:p>
          <a:p>
            <a:endParaRPr lang="es-ES" dirty="0"/>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18</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1327617">
              <a:defRPr/>
            </a:pPr>
            <a:r>
              <a:rPr lang="es-CL" sz="1700" dirty="0">
                <a:solidFill>
                  <a:srgbClr val="002060"/>
                </a:solidFill>
                <a:latin typeface="Gill Sans MT" pitchFamily="34" charset="0"/>
              </a:rPr>
              <a:t>VI PASO: Los diferentes diseños de proyecto serán  por la Oficina de Programación y Coordinación del consorcio para elaborar el Plan de Acción, el mismo que deberá ser aprobado por la Comisión Europea.</a:t>
            </a:r>
          </a:p>
          <a:p>
            <a:pPr defTabSz="1327617">
              <a:defRPr/>
            </a:pPr>
            <a:endParaRPr lang="es-CL" dirty="0" smtClean="0">
              <a:solidFill>
                <a:srgbClr val="002060"/>
              </a:solidFill>
              <a:latin typeface="Gill Sans MT" pitchFamily="34" charset="0"/>
            </a:endParaRPr>
          </a:p>
          <a:p>
            <a:r>
              <a:rPr lang="es-CL" sz="1700" dirty="0">
                <a:solidFill>
                  <a:srgbClr val="002060"/>
                </a:solidFill>
                <a:latin typeface="Gill Sans MT" pitchFamily="34" charset="0"/>
              </a:rPr>
              <a:t>El objetico es poder </a:t>
            </a:r>
            <a:r>
              <a:rPr lang="es-CL" dirty="0" smtClean="0">
                <a:solidFill>
                  <a:srgbClr val="002060"/>
                </a:solidFill>
                <a:latin typeface="Gill Sans MT" pitchFamily="34" charset="0"/>
              </a:rPr>
              <a:t>disponer de un primer Plan de Acción </a:t>
            </a:r>
            <a:r>
              <a:rPr lang="es-CL" sz="1700" dirty="0">
                <a:solidFill>
                  <a:srgbClr val="002060"/>
                </a:solidFill>
                <a:latin typeface="Gill Sans MT" pitchFamily="34" charset="0"/>
              </a:rPr>
              <a:t>antes de final de año, que necesariamente no  identificar</a:t>
            </a:r>
            <a:r>
              <a:rPr lang="es-CL" dirty="0" smtClean="0">
                <a:solidFill>
                  <a:srgbClr val="002060"/>
                </a:solidFill>
                <a:latin typeface="Gill Sans MT" pitchFamily="34" charset="0"/>
              </a:rPr>
              <a:t>á</a:t>
            </a:r>
            <a:r>
              <a:rPr lang="es-CL" sz="1700" dirty="0">
                <a:solidFill>
                  <a:srgbClr val="002060"/>
                </a:solidFill>
                <a:latin typeface="Gill Sans MT" pitchFamily="34" charset="0"/>
              </a:rPr>
              <a:t> todas las acciones financiables por el Programa, sino solo aquellas sobre las que se haya podido avanzar en el proceso metodológico. </a:t>
            </a:r>
            <a:endParaRPr lang="it-IT" sz="1700" dirty="0">
              <a:solidFill>
                <a:srgbClr val="002060"/>
              </a:solidFill>
              <a:latin typeface="Gill Sans MT" pitchFamily="34" charset="0"/>
            </a:endParaRPr>
          </a:p>
          <a:p>
            <a:endParaRPr lang="es-ES" dirty="0"/>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19</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Char char="•"/>
            </a:pPr>
            <a:r>
              <a:rPr lang="es-ES" dirty="0" smtClean="0"/>
              <a:t> Este cronograma es tentativo.</a:t>
            </a:r>
          </a:p>
          <a:p>
            <a:pPr>
              <a:buFont typeface="Arial" pitchFamily="34" charset="0"/>
              <a:buChar char="•"/>
            </a:pPr>
            <a:endParaRPr lang="es-ES" dirty="0" smtClean="0"/>
          </a:p>
          <a:p>
            <a:pPr>
              <a:buFont typeface="Arial" pitchFamily="34" charset="0"/>
              <a:buChar char="•"/>
            </a:pPr>
            <a:r>
              <a:rPr lang="es-ES" dirty="0" smtClean="0"/>
              <a:t>Su ejecución dependerá del</a:t>
            </a:r>
            <a:r>
              <a:rPr lang="es-ES" baseline="0" dirty="0" smtClean="0"/>
              <a:t> cumplimiento de cada fase previa</a:t>
            </a:r>
          </a:p>
          <a:p>
            <a:pPr>
              <a:buFont typeface="Arial" pitchFamily="34" charset="0"/>
              <a:buChar char="•"/>
            </a:pPr>
            <a:endParaRPr lang="es-ES" baseline="0" dirty="0" smtClean="0"/>
          </a:p>
          <a:p>
            <a:pPr>
              <a:buFont typeface="Arial" pitchFamily="34" charset="0"/>
              <a:buChar char="•"/>
            </a:pPr>
            <a:r>
              <a:rPr lang="es-ES" baseline="0" dirty="0" smtClean="0"/>
              <a:t>El </a:t>
            </a:r>
            <a:r>
              <a:rPr lang="es-ES" b="1" baseline="0" dirty="0" smtClean="0"/>
              <a:t>Análisis</a:t>
            </a:r>
            <a:r>
              <a:rPr lang="es-ES" baseline="0" dirty="0" smtClean="0"/>
              <a:t> ya se ha realizado por parte de los socios coordinadores y cuenta con el respaldo de la Comisión.</a:t>
            </a:r>
          </a:p>
          <a:p>
            <a:endParaRPr lang="es-ES" baseline="0" dirty="0" smtClean="0"/>
          </a:p>
          <a:p>
            <a:pPr>
              <a:buFont typeface="Arial" pitchFamily="34" charset="0"/>
              <a:buChar char="•"/>
            </a:pPr>
            <a:r>
              <a:rPr lang="es-ES" baseline="0" dirty="0" smtClean="0"/>
              <a:t>En una reunión prevista para los</a:t>
            </a:r>
            <a:r>
              <a:rPr lang="es-ES" dirty="0" smtClean="0"/>
              <a:t> días 12 y 13 </a:t>
            </a:r>
            <a:r>
              <a:rPr lang="es-ES" baseline="0" dirty="0" smtClean="0"/>
              <a:t>de julio en Madrid, se presentarán a todos los socios operativos  los resultados de las misiones  y comenzará la </a:t>
            </a:r>
            <a:r>
              <a:rPr lang="es-ES" b="1" baseline="0" dirty="0" smtClean="0"/>
              <a:t>priorización</a:t>
            </a:r>
            <a:r>
              <a:rPr lang="es-ES" b="1" dirty="0" smtClean="0"/>
              <a:t> </a:t>
            </a:r>
            <a:endParaRPr lang="es-ES" b="1" baseline="0" dirty="0" smtClean="0"/>
          </a:p>
          <a:p>
            <a:pPr>
              <a:buFont typeface="Arial" pitchFamily="34" charset="0"/>
              <a:buChar char="•"/>
            </a:pPr>
            <a:endParaRPr lang="es-ES" b="1" baseline="0" dirty="0" smtClean="0"/>
          </a:p>
          <a:p>
            <a:pPr>
              <a:buFont typeface="Arial" pitchFamily="34" charset="0"/>
              <a:buChar char="•"/>
            </a:pPr>
            <a:r>
              <a:rPr lang="es-ES" b="1" baseline="0" dirty="0" smtClean="0"/>
              <a:t>La programación </a:t>
            </a:r>
            <a:r>
              <a:rPr lang="es-ES" b="0" baseline="0" dirty="0" smtClean="0"/>
              <a:t>se desarrollará  </a:t>
            </a:r>
            <a:r>
              <a:rPr lang="es-ES" b="0" baseline="0" dirty="0" err="1" smtClean="0"/>
              <a:t>apartir</a:t>
            </a:r>
            <a:r>
              <a:rPr lang="es-ES" b="0" baseline="0" dirty="0" smtClean="0"/>
              <a:t> de encuentros sectoriales  con los gobiernos interesados   que se celebrarán en  AL. </a:t>
            </a:r>
          </a:p>
          <a:p>
            <a:pPr>
              <a:buFont typeface="Arial" pitchFamily="34" charset="0"/>
              <a:buChar char="•"/>
            </a:pPr>
            <a:endParaRPr lang="es-ES" b="0" baseline="0" dirty="0" smtClean="0"/>
          </a:p>
          <a:p>
            <a:pPr>
              <a:buFont typeface="Arial" pitchFamily="34" charset="0"/>
              <a:buChar char="•"/>
            </a:pPr>
            <a:r>
              <a:rPr lang="es-ES" b="0" baseline="0" dirty="0" smtClean="0"/>
              <a:t>En el diseño de las posibles acciones los socios operativos se valdrán de expertos en cada materia y comenzarán a esbozar presupuestos orientativos.</a:t>
            </a:r>
          </a:p>
          <a:p>
            <a:pPr>
              <a:buFont typeface="Arial" pitchFamily="34" charset="0"/>
              <a:buChar char="•"/>
            </a:pPr>
            <a:endParaRPr lang="es-ES" b="0" baseline="0" dirty="0" smtClean="0"/>
          </a:p>
          <a:p>
            <a:pPr>
              <a:buFont typeface="Arial" pitchFamily="34" charset="0"/>
              <a:buChar char="•"/>
            </a:pPr>
            <a:r>
              <a:rPr lang="es-ES" b="0" baseline="0" dirty="0" smtClean="0"/>
              <a:t>La elaboración del Plan de acción deberá </a:t>
            </a:r>
            <a:r>
              <a:rPr lang="es-ES" dirty="0" smtClean="0"/>
              <a:t> concluir antes de fin de año</a:t>
            </a:r>
            <a:r>
              <a:rPr lang="es-ES" b="0" baseline="0" dirty="0" smtClean="0"/>
              <a:t>. El objetivo es comenzar a realizar acciones específicas (proyectos) a principios de 2012</a:t>
            </a:r>
          </a:p>
          <a:p>
            <a:pPr>
              <a:buFont typeface="Arial" pitchFamily="34" charset="0"/>
              <a:buChar char="•"/>
            </a:pPr>
            <a:endParaRPr lang="es-ES" baseline="0" dirty="0" smtClean="0"/>
          </a:p>
          <a:p>
            <a:pPr>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20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dirty="0" smtClean="0">
                <a:solidFill>
                  <a:srgbClr val="0070C0"/>
                </a:solidFill>
              </a:rPr>
              <a:t>El apoyo que brinda el programa se despliega a través de actividades, normalmente combinadas entre sí, como las que se presentan en pantalla. Lo importante es que cada acción tenga resultados claros y tangibles y esté enmarcada en los tres ámbitos que vimos antes.</a:t>
            </a:r>
          </a:p>
          <a:p>
            <a:endParaRPr lang="es-ES" dirty="0" smtClean="0">
              <a:solidFill>
                <a:srgbClr val="0070C0"/>
              </a:solidFill>
            </a:endParaRPr>
          </a:p>
          <a:p>
            <a:pPr algn="just"/>
            <a:r>
              <a:rPr lang="es-ES" b="1" u="sng" dirty="0" smtClean="0">
                <a:solidFill>
                  <a:srgbClr val="0070C0"/>
                </a:solidFill>
              </a:rPr>
              <a:t>Ejemplo 1:</a:t>
            </a:r>
            <a:r>
              <a:rPr lang="es-ES" dirty="0" smtClean="0">
                <a:solidFill>
                  <a:srgbClr val="0070C0"/>
                </a:solidFill>
              </a:rPr>
              <a:t> En 2008 el Congreso de Guatemala aprobó una ley contra el </a:t>
            </a:r>
            <a:r>
              <a:rPr lang="es-ES" dirty="0" err="1" smtClean="0">
                <a:solidFill>
                  <a:srgbClr val="0070C0"/>
                </a:solidFill>
              </a:rPr>
              <a:t>femicidio</a:t>
            </a:r>
            <a:r>
              <a:rPr lang="es-ES" dirty="0" smtClean="0">
                <a:solidFill>
                  <a:srgbClr val="0070C0"/>
                </a:solidFill>
              </a:rPr>
              <a:t>. </a:t>
            </a:r>
            <a:r>
              <a:rPr lang="es-ES" dirty="0" err="1" smtClean="0">
                <a:solidFill>
                  <a:srgbClr val="0070C0"/>
                </a:solidFill>
              </a:rPr>
              <a:t>EUROsociAL</a:t>
            </a:r>
            <a:r>
              <a:rPr lang="es-ES" dirty="0" smtClean="0">
                <a:solidFill>
                  <a:srgbClr val="0070C0"/>
                </a:solidFill>
              </a:rPr>
              <a:t>, en su fase anterior ya terminada, apoyó la elaboración de esta ley y su puesta en marcha,  a través de: a) una pasantía en España de representantes guatemaltecos para conocer la experiencia española en materia de protección de víctimas de violencia de género; b) un seminario para impulsar el dialogo entre instituciones y colectivos especializados, cuyas conclusiones fueron recogidas en la ley.</a:t>
            </a:r>
            <a:endParaRPr lang="it-IT" dirty="0" smtClean="0">
              <a:solidFill>
                <a:srgbClr val="0070C0"/>
              </a:solidFill>
            </a:endParaRPr>
          </a:p>
          <a:p>
            <a:r>
              <a:rPr lang="es-ES" dirty="0" smtClean="0">
                <a:solidFill>
                  <a:srgbClr val="0070C0"/>
                </a:solidFill>
              </a:rPr>
              <a:t> </a:t>
            </a:r>
            <a:endParaRPr lang="it-IT" dirty="0" smtClean="0">
              <a:solidFill>
                <a:srgbClr val="0070C0"/>
              </a:solidFill>
            </a:endParaRPr>
          </a:p>
          <a:p>
            <a:pPr algn="just"/>
            <a:r>
              <a:rPr lang="es-ES" b="1" u="sng" dirty="0" smtClean="0">
                <a:solidFill>
                  <a:srgbClr val="0070C0"/>
                </a:solidFill>
              </a:rPr>
              <a:t>Ejemplo 2:</a:t>
            </a:r>
            <a:r>
              <a:rPr lang="es-ES" dirty="0" smtClean="0">
                <a:solidFill>
                  <a:srgbClr val="0070C0"/>
                </a:solidFill>
              </a:rPr>
              <a:t> Un gobierno solicita el apoyo de </a:t>
            </a:r>
            <a:r>
              <a:rPr lang="es-ES" dirty="0" err="1" smtClean="0">
                <a:solidFill>
                  <a:srgbClr val="0070C0"/>
                </a:solidFill>
              </a:rPr>
              <a:t>EUROsociAL</a:t>
            </a:r>
            <a:r>
              <a:rPr lang="es-ES" dirty="0" smtClean="0">
                <a:solidFill>
                  <a:srgbClr val="0070C0"/>
                </a:solidFill>
              </a:rPr>
              <a:t> II para introducir el salario mínimo. El programa podría contribuir a través de: (a) conocimiento de los sistemas vigentes en otros países, tanto de UE como de AL; (b) recopilación de informes comparativos; (c) asesoría técnica de una institución de un país que cuenta con sistemas similares al esperado por la reforma; (d) talleres formativos.</a:t>
            </a:r>
            <a:endParaRPr lang="it-IT" dirty="0" smtClean="0">
              <a:solidFill>
                <a:srgbClr val="0070C0"/>
              </a:solidFill>
            </a:endParaRPr>
          </a:p>
          <a:p>
            <a:pPr algn="just"/>
            <a:r>
              <a:rPr lang="es-ES" dirty="0" smtClean="0">
                <a:solidFill>
                  <a:srgbClr val="0070C0"/>
                </a:solidFill>
              </a:rPr>
              <a:t> </a:t>
            </a:r>
            <a:endParaRPr lang="it-IT" dirty="0" smtClean="0">
              <a:solidFill>
                <a:srgbClr val="0070C0"/>
              </a:solidFill>
            </a:endParaRPr>
          </a:p>
          <a:p>
            <a:pPr algn="just"/>
            <a:r>
              <a:rPr lang="es-ES" b="1" u="sng" dirty="0" smtClean="0">
                <a:solidFill>
                  <a:srgbClr val="0070C0"/>
                </a:solidFill>
              </a:rPr>
              <a:t>Ejemplo 3:</a:t>
            </a:r>
            <a:r>
              <a:rPr lang="es-ES" dirty="0" smtClean="0">
                <a:solidFill>
                  <a:srgbClr val="0070C0"/>
                </a:solidFill>
              </a:rPr>
              <a:t> Tres gobiernos latinoamericanos comparten algunas problemáticas, por ejemplo la necesidad de reforzar los mecanismos de articulación entre niveles de gobierno para lograr una mayor eficacia de las transferencias monetarias condicionadas. </a:t>
            </a:r>
            <a:r>
              <a:rPr lang="es-ES" dirty="0" err="1" smtClean="0">
                <a:solidFill>
                  <a:srgbClr val="0070C0"/>
                </a:solidFill>
              </a:rPr>
              <a:t>EUROsociAL</a:t>
            </a:r>
            <a:r>
              <a:rPr lang="es-ES" dirty="0" smtClean="0">
                <a:solidFill>
                  <a:srgbClr val="0070C0"/>
                </a:solidFill>
              </a:rPr>
              <a:t> II puede ser el espacio para buscar respuestas comunes, incorporando también el </a:t>
            </a:r>
            <a:r>
              <a:rPr lang="es-ES" i="1" dirty="0" err="1" smtClean="0">
                <a:solidFill>
                  <a:srgbClr val="0070C0"/>
                </a:solidFill>
              </a:rPr>
              <a:t>expertise</a:t>
            </a:r>
            <a:r>
              <a:rPr lang="es-ES" dirty="0" smtClean="0">
                <a:solidFill>
                  <a:srgbClr val="0070C0"/>
                </a:solidFill>
              </a:rPr>
              <a:t> de países UE y AL que cuentan con trayectorias avanzadas en estas materias.</a:t>
            </a:r>
            <a:endParaRPr lang="it-IT" dirty="0" smtClean="0">
              <a:solidFill>
                <a:srgbClr val="0070C0"/>
              </a:solidFill>
            </a:endParaRPr>
          </a:p>
          <a:p>
            <a:r>
              <a:rPr lang="it-IT" dirty="0" smtClean="0"/>
              <a:t>. </a:t>
            </a:r>
            <a:endParaRPr lang="it-IT" dirty="0"/>
          </a:p>
        </p:txBody>
      </p:sp>
      <p:sp>
        <p:nvSpPr>
          <p:cNvPr id="4" name="Slide Number Placeholder 3"/>
          <p:cNvSpPr>
            <a:spLocks noGrp="1"/>
          </p:cNvSpPr>
          <p:nvPr>
            <p:ph type="sldNum" sz="quarter" idx="10"/>
          </p:nvPr>
        </p:nvSpPr>
        <p:spPr/>
        <p:txBody>
          <a:bodyPr/>
          <a:lstStyle/>
          <a:p>
            <a:fld id="{2105A076-F718-49D0-A003-533F935E4EA1}" type="slidenum">
              <a:rPr lang="es-ES" smtClean="0"/>
              <a:pPr/>
              <a:t>8</a:t>
            </a:fld>
            <a:endParaRPr lang="es-ES"/>
          </a:p>
        </p:txBody>
      </p:sp>
    </p:spTree>
    <p:extLst>
      <p:ext uri="{BB962C8B-B14F-4D97-AF65-F5344CB8AC3E}">
        <p14:creationId xmlns:p14="http://schemas.microsoft.com/office/powerpoint/2010/main" val="309734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it-IT" dirty="0" smtClean="0"/>
              <a:t> Estos resultados deberán de estar bien definidos en cada acción que se finacie,  y  disponer de indicadores, objetivamente verificables , que falicitarán  metodológicamete comprobar sus logros.</a:t>
            </a:r>
          </a:p>
          <a:p>
            <a:pPr>
              <a:buFont typeface="Arial" pitchFamily="34" charset="0"/>
              <a:buChar char="•"/>
            </a:pPr>
            <a:endParaRPr lang="it-IT" dirty="0" smtClean="0"/>
          </a:p>
          <a:p>
            <a:pPr>
              <a:buFont typeface="Arial" pitchFamily="34" charset="0"/>
              <a:buChar char="•"/>
            </a:pPr>
            <a:r>
              <a:rPr lang="es-CL" dirty="0" smtClean="0">
                <a:latin typeface="Gill Sans MT" pitchFamily="34" charset="0"/>
              </a:rPr>
              <a:t>Además de las acciones de apoyo a las políticas públicas mediante la cooperación interinstitucional,  en el Programa hay también </a:t>
            </a:r>
            <a:r>
              <a:rPr lang="es-CL" sz="2000" b="1" dirty="0">
                <a:latin typeface="Gill Sans MT" pitchFamily="34" charset="0"/>
              </a:rPr>
              <a:t>acciones de carácter transversal</a:t>
            </a:r>
            <a:r>
              <a:rPr lang="es-ES" sz="2000" dirty="0">
                <a:latin typeface="Gill Sans MT" pitchFamily="34" charset="0"/>
              </a:rPr>
              <a:t> </a:t>
            </a:r>
            <a:r>
              <a:rPr lang="es-ES" dirty="0" smtClean="0">
                <a:latin typeface="Gill Sans MT" pitchFamily="34" charset="0"/>
              </a:rPr>
              <a:t>para la programación y la coordinación, el seguimiento y la evaluación, la animación y la comunicación, la gestión del conocimiento.</a:t>
            </a:r>
          </a:p>
          <a:p>
            <a:pPr>
              <a:buFont typeface="Arial" pitchFamily="34" charset="0"/>
              <a:buChar char="•"/>
            </a:pPr>
            <a:endParaRPr lang="it-IT" dirty="0"/>
          </a:p>
        </p:txBody>
      </p:sp>
      <p:sp>
        <p:nvSpPr>
          <p:cNvPr id="4" name="Slide Number Placeholder 3"/>
          <p:cNvSpPr>
            <a:spLocks noGrp="1"/>
          </p:cNvSpPr>
          <p:nvPr>
            <p:ph type="sldNum" sz="quarter" idx="10"/>
          </p:nvPr>
        </p:nvSpPr>
        <p:spPr/>
        <p:txBody>
          <a:bodyPr/>
          <a:lstStyle/>
          <a:p>
            <a:fld id="{2105A076-F718-49D0-A003-533F935E4EA1}" type="slidenum">
              <a:rPr lang="es-ES" smtClean="0"/>
              <a:pPr/>
              <a:t>9</a:t>
            </a:fld>
            <a:endParaRPr lang="es-ES"/>
          </a:p>
        </p:txBody>
      </p:sp>
      <p:sp>
        <p:nvSpPr>
          <p:cNvPr id="5" name="Rectangle 3"/>
          <p:cNvSpPr/>
          <p:nvPr/>
        </p:nvSpPr>
        <p:spPr>
          <a:xfrm>
            <a:off x="1251802" y="6405348"/>
            <a:ext cx="10783723" cy="2406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2762" tIns="66381" rIns="132762" bIns="66381" rtlCol="0" anchor="ctr"/>
          <a:lstStyle/>
          <a:p>
            <a:pPr algn="just"/>
            <a:endParaRPr lang="es-CL" dirty="0" smtClean="0">
              <a:solidFill>
                <a:schemeClr val="tx1"/>
              </a:solidFill>
            </a:endParaRPr>
          </a:p>
          <a:p>
            <a:pPr algn="just"/>
            <a:endParaRPr lang="es-CL" dirty="0">
              <a:solidFill>
                <a:schemeClr val="tx1"/>
              </a:solidFill>
            </a:endParaRPr>
          </a:p>
          <a:p>
            <a:pPr algn="just"/>
            <a:endParaRPr lang="es-ES" sz="2900" dirty="0">
              <a:solidFill>
                <a:schemeClr val="tx1"/>
              </a:solidFill>
            </a:endParaRPr>
          </a:p>
          <a:p>
            <a:pPr lvl="0" algn="just"/>
            <a:endParaRPr lang="es-ES" sz="2900" dirty="0">
              <a:solidFill>
                <a:schemeClr val="tx1"/>
              </a:solidFill>
            </a:endParaRPr>
          </a:p>
        </p:txBody>
      </p:sp>
    </p:spTree>
    <p:extLst>
      <p:ext uri="{BB962C8B-B14F-4D97-AF65-F5344CB8AC3E}">
        <p14:creationId xmlns:p14="http://schemas.microsoft.com/office/powerpoint/2010/main" val="309734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5" y="6818989"/>
            <a:ext cx="7941310" cy="5834463"/>
          </a:xfrm>
        </p:spPr>
        <p:txBody>
          <a:bodyPr/>
          <a:lstStyle/>
          <a:p>
            <a:pPr>
              <a:buFont typeface="Arial" pitchFamily="34" charset="0"/>
              <a:buChar char="•"/>
            </a:pPr>
            <a:r>
              <a:rPr lang="it-IT" dirty="0" smtClean="0"/>
              <a:t> Los Ejes temáticos fueron definidos  por la Comisión en su “guía del solicitante”, </a:t>
            </a:r>
            <a:r>
              <a:rPr lang="it-IT" dirty="0" smtClean="0">
                <a:solidFill>
                  <a:srgbClr val="0070C0"/>
                </a:solidFill>
              </a:rPr>
              <a:t>Cuando se identificaron las demandas e intereses de los países AL, en el 2010, se llegó a articular estos 5 ejes en 10 áreas temáticas más específicas.</a:t>
            </a:r>
          </a:p>
          <a:p>
            <a:pPr>
              <a:buFont typeface="Arial" pitchFamily="34" charset="0"/>
              <a:buChar char="•"/>
            </a:pPr>
            <a:endParaRPr lang="it-IT" dirty="0" smtClean="0"/>
          </a:p>
          <a:p>
            <a:pPr>
              <a:buFont typeface="Arial" pitchFamily="34" charset="0"/>
              <a:buChar char="•"/>
            </a:pPr>
            <a:r>
              <a:rPr lang="it-IT" dirty="0" smtClean="0"/>
              <a:t>Posteriormete, del análisis sectorial de toda la demanda presentada por los paises se ha  llegado a definir </a:t>
            </a:r>
            <a:r>
              <a:rPr lang="it-IT" b="1" dirty="0" smtClean="0"/>
              <a:t>20 líneas de acción </a:t>
            </a:r>
            <a:r>
              <a:rPr lang="it-IT" dirty="0" smtClean="0"/>
              <a:t>mas concretas, que agrupan una temática compartida por las adminstraciones públicas latinoamericanas (se incluyen las tablas resumen de todas las acciones agrupadas por áreas temáticas en el documento de análisis sectorial de la demanda.</a:t>
            </a:r>
          </a:p>
          <a:p>
            <a:pPr>
              <a:buFont typeface="Arial" pitchFamily="34" charset="0"/>
              <a:buChar char="•"/>
            </a:pPr>
            <a:endParaRPr lang="it-IT" dirty="0" smtClean="0"/>
          </a:p>
          <a:p>
            <a:pPr>
              <a:buFont typeface="Arial" pitchFamily="34" charset="0"/>
              <a:buChar char="•"/>
            </a:pPr>
            <a:r>
              <a:rPr lang="it-IT" dirty="0" smtClean="0"/>
              <a:t>Todas las acciones del programa se centraran en estos Ejes y Áreas temáticas, buscando la complementariedad con otros programas de la Comisión, </a:t>
            </a:r>
            <a:r>
              <a:rPr lang="it-IT" dirty="0" smtClean="0">
                <a:solidFill>
                  <a:srgbClr val="0070C0"/>
                </a:solidFill>
              </a:rPr>
              <a:t>tanto regionales  (p.e. URBAL) como a nivel de país.</a:t>
            </a:r>
            <a:endParaRPr lang="it-IT" dirty="0" smtClean="0"/>
          </a:p>
          <a:p>
            <a:pPr>
              <a:buFont typeface="Arial" pitchFamily="34" charset="0"/>
              <a:buChar char="•"/>
            </a:pPr>
            <a:endParaRPr lang="it-IT" dirty="0"/>
          </a:p>
        </p:txBody>
      </p:sp>
      <p:sp>
        <p:nvSpPr>
          <p:cNvPr id="4" name="Slide Number Placeholder 3"/>
          <p:cNvSpPr>
            <a:spLocks noGrp="1"/>
          </p:cNvSpPr>
          <p:nvPr>
            <p:ph type="sldNum" sz="quarter" idx="10"/>
          </p:nvPr>
        </p:nvSpPr>
        <p:spPr/>
        <p:txBody>
          <a:bodyPr/>
          <a:lstStyle/>
          <a:p>
            <a:fld id="{2105A076-F718-49D0-A003-533F935E4EA1}" type="slidenum">
              <a:rPr lang="es-ES" smtClean="0"/>
              <a:pPr/>
              <a:t>10</a:t>
            </a:fld>
            <a:endParaRPr lang="es-ES"/>
          </a:p>
        </p:txBody>
      </p:sp>
    </p:spTree>
    <p:extLst>
      <p:ext uri="{BB962C8B-B14F-4D97-AF65-F5344CB8AC3E}">
        <p14:creationId xmlns:p14="http://schemas.microsoft.com/office/powerpoint/2010/main" val="309734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el transcurso del programa podrán incorporarse nuevos socios operativos y entidades colaboradoras.</a:t>
            </a:r>
          </a:p>
          <a:p>
            <a:endParaRPr lang="es-ES" dirty="0" smtClean="0"/>
          </a:p>
          <a:p>
            <a:r>
              <a:rPr lang="es-ES" dirty="0" smtClean="0"/>
              <a:t>Las instituciones públicas europeas y latinoamericanas que son socios o entidades colaboradoras cumplen las mismas funciones. Una institución pública latinoamericana que recibe apoyo del programa, al mismo tiempo, puede también dar apoyo a instituciones de otros países de la región.</a:t>
            </a:r>
          </a:p>
          <a:p>
            <a:endParaRPr lang="es-ES" dirty="0"/>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11</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894806" y="6764632"/>
            <a:ext cx="7941310" cy="6460093"/>
          </a:xfrm>
        </p:spPr>
        <p:txBody>
          <a:bodyPr>
            <a:normAutofit/>
          </a:bodyPr>
          <a:lstStyle/>
          <a:p>
            <a:r>
              <a:rPr lang="es-ES" dirty="0" smtClean="0"/>
              <a:t>Este esquema intenta describir las funciones y ubicar  a todos los actores previstos  del programa.</a:t>
            </a:r>
          </a:p>
          <a:p>
            <a:endParaRPr lang="es-ES" dirty="0" smtClean="0"/>
          </a:p>
          <a:p>
            <a:r>
              <a:rPr lang="es-ES" dirty="0" smtClean="0"/>
              <a:t>Comenzando por la parte superior, </a:t>
            </a:r>
            <a:r>
              <a:rPr lang="es-ES" dirty="0" smtClean="0">
                <a:solidFill>
                  <a:srgbClr val="0070C0"/>
                </a:solidFill>
              </a:rPr>
              <a:t>donde están las instituciones que deben beneficiarse del programa,</a:t>
            </a:r>
            <a:r>
              <a:rPr lang="es-ES" dirty="0" smtClean="0"/>
              <a:t> descendiendo a los socios operativos (que llevarán a cabo las acciones con el apoyo de las entidades colaboradoras), pasando a los socios coordinadores y finalizando con la Oficina de  Programación y Coordinación, que dará apoyo  a todos, y por el Comité de Programación, </a:t>
            </a:r>
            <a:r>
              <a:rPr lang="es-ES" dirty="0" smtClean="0">
                <a:solidFill>
                  <a:srgbClr val="0070C0"/>
                </a:solidFill>
              </a:rPr>
              <a:t>máximo órgano de decisión del programa conformado por los socios coordinadores, entre ellos la FIIAPP, líder del consorcio ejecutor.</a:t>
            </a:r>
          </a:p>
          <a:p>
            <a:endParaRPr lang="es-ES" dirty="0" smtClean="0"/>
          </a:p>
          <a:p>
            <a:r>
              <a:rPr lang="es-ES" dirty="0" smtClean="0"/>
              <a:t>Todo ello enmarcado en la </a:t>
            </a:r>
            <a:r>
              <a:rPr lang="es-ES" dirty="0" smtClean="0">
                <a:solidFill>
                  <a:srgbClr val="0070C0"/>
                </a:solidFill>
              </a:rPr>
              <a:t>colaboración</a:t>
            </a:r>
            <a:r>
              <a:rPr lang="es-ES" dirty="0" smtClean="0"/>
              <a:t> que se buscará  con las Delegaciones de la UE, y otros programas de cooperación que trabajen en estos ámbitos.</a:t>
            </a:r>
          </a:p>
          <a:p>
            <a:endParaRPr lang="es-ES" dirty="0" smtClean="0"/>
          </a:p>
          <a:p>
            <a:r>
              <a:rPr lang="es-ES" dirty="0" smtClean="0">
                <a:solidFill>
                  <a:srgbClr val="0070C0"/>
                </a:solidFill>
              </a:rPr>
              <a:t>También existirá un Consejo de Orientación, que  aún está por designar, concebido para facilitar la reflexión más estratégica del programa. Estará compuesto</a:t>
            </a:r>
            <a:r>
              <a:rPr lang="es-ES_tradnl" dirty="0" smtClean="0">
                <a:solidFill>
                  <a:srgbClr val="0070C0"/>
                </a:solidFill>
              </a:rPr>
              <a:t> por la Comisión Europea, representantes del Consorcio, Organismos Internacionales y personalidades destacadas en el ámbito de las políticas de cohesión social en América Latina. Su función es apoyar la o</a:t>
            </a:r>
            <a:r>
              <a:rPr lang="es-ES" dirty="0" err="1" smtClean="0">
                <a:solidFill>
                  <a:srgbClr val="0070C0"/>
                </a:solidFill>
              </a:rPr>
              <a:t>rientación</a:t>
            </a:r>
            <a:r>
              <a:rPr lang="es-ES" dirty="0" smtClean="0">
                <a:solidFill>
                  <a:srgbClr val="0070C0"/>
                </a:solidFill>
              </a:rPr>
              <a:t> estratégica del programa y promover iniciativas de reflexión y dialogo sobre temas de 'cohesión social‘, entre otras.</a:t>
            </a:r>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12</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CL" dirty="0" smtClean="0"/>
              <a:t>Los socios coordinadores han sido designados por las autoridades de sus respectivos</a:t>
            </a:r>
          </a:p>
          <a:p>
            <a:pPr>
              <a:spcBef>
                <a:spcPct val="0"/>
              </a:spcBef>
            </a:pPr>
            <a:r>
              <a:rPr lang="es-CL" dirty="0" smtClean="0"/>
              <a:t>Países. La </a:t>
            </a:r>
            <a:r>
              <a:rPr lang="es-CL" i="1" dirty="0" smtClean="0"/>
              <a:t>Guía del solicitante </a:t>
            </a:r>
            <a:r>
              <a:rPr lang="es-CL" dirty="0" smtClean="0"/>
              <a:t>de la Comisión Europea indicaba  las características que debían tener los miembros del consorcio.  Las 7 instituciones que constituyen los socios coordinadores del programa han acordado una propuesta de trabajo  para la ejecución del programa. Esta ha sido presentada la Comisión en el 2010 y finalmente aprobada por la misma.</a:t>
            </a:r>
          </a:p>
          <a:p>
            <a:pPr eaLnBrk="1" hangingPunct="1">
              <a:spcBef>
                <a:spcPct val="0"/>
              </a:spcBef>
            </a:pPr>
            <a:endParaRPr lang="en-US" dirty="0" smtClean="0"/>
          </a:p>
        </p:txBody>
      </p:sp>
      <p:sp>
        <p:nvSpPr>
          <p:cNvPr id="16387" name="Segnaposto numero diapositiva 3"/>
          <p:cNvSpPr txBox="1">
            <a:spLocks noGrp="1"/>
          </p:cNvSpPr>
          <p:nvPr/>
        </p:nvSpPr>
        <p:spPr bwMode="auto">
          <a:xfrm>
            <a:off x="5621395" y="13634878"/>
            <a:ext cx="4302881" cy="718591"/>
          </a:xfrm>
          <a:prstGeom prst="rect">
            <a:avLst/>
          </a:prstGeom>
          <a:noFill/>
          <a:ln>
            <a:miter lim="800000"/>
            <a:headEnd/>
            <a:tailEnd/>
          </a:ln>
        </p:spPr>
        <p:txBody>
          <a:bodyPr lIns="132762" tIns="66381" rIns="132762" bIns="66381" anchor="b"/>
          <a:lstStyle/>
          <a:p>
            <a:pPr algn="r">
              <a:defRPr/>
            </a:pPr>
            <a:fld id="{88C502BF-D01B-4D51-848D-CE2C04B573D4}" type="slidenum">
              <a:rPr lang="it-IT" sz="1700"/>
              <a:pPr algn="r">
                <a:defRPr/>
              </a:pPr>
              <a:t>13</a:t>
            </a:fld>
            <a:endParaRPr lang="it-IT" sz="17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14</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5A076-F718-49D0-A003-533F935E4EA1}" type="slidenum">
              <a:rPr lang="es-ES" smtClean="0"/>
              <a:pPr/>
              <a:t>15</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8"/>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pic>
        <p:nvPicPr>
          <p:cNvPr id="7" name="Picture 2"/>
          <p:cNvPicPr>
            <a:picLocks noChangeAspect="1" noChangeArrowheads="1"/>
          </p:cNvPicPr>
          <p:nvPr userDrawn="1"/>
        </p:nvPicPr>
        <p:blipFill>
          <a:blip r:embed="rId2"/>
          <a:srcRect/>
          <a:stretch>
            <a:fillRect/>
          </a:stretch>
        </p:blipFill>
        <p:spPr bwMode="auto">
          <a:xfrm>
            <a:off x="-809910" y="50"/>
            <a:ext cx="3341351" cy="1500198"/>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4767" y="8536584"/>
            <a:ext cx="5786834" cy="106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1045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119071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6"/>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6"/>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165387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387925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9"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9" y="4069401"/>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126070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222255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3"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3" y="3044827"/>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7"/>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113113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91331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241520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3" y="382270"/>
            <a:ext cx="4211639"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69" y="382273"/>
            <a:ext cx="7156451"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3" y="2009143"/>
            <a:ext cx="4211639"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426951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2"/>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s-ES"/>
          </a:p>
        </p:txBody>
      </p:sp>
      <p:sp>
        <p:nvSpPr>
          <p:cNvPr id="4" name="3 Marcador de texto"/>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246396-D6A6-4B3F-8550-E9DE3EB6D588}" type="datetimeFigureOut">
              <a:rPr lang="es-ES" smtClean="0"/>
              <a:t>16/11/2011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D611C3-A07E-44EA-A7B5-6A3BF815F896}" type="slidenum">
              <a:rPr lang="es-ES" smtClean="0"/>
              <a:t>‹Nº›</a:t>
            </a:fld>
            <a:endParaRPr lang="es-ES"/>
          </a:p>
        </p:txBody>
      </p:sp>
    </p:spTree>
    <p:extLst>
      <p:ext uri="{BB962C8B-B14F-4D97-AF65-F5344CB8AC3E}">
        <p14:creationId xmlns:p14="http://schemas.microsoft.com/office/powerpoint/2010/main" val="62028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40080" y="8898893"/>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5C246396-D6A6-4B3F-8550-E9DE3EB6D588}" type="datetimeFigureOut">
              <a:rPr lang="es-ES" smtClean="0"/>
              <a:t>16/11/2011</a:t>
            </a:fld>
            <a:endParaRPr lang="es-ES"/>
          </a:p>
        </p:txBody>
      </p:sp>
      <p:sp>
        <p:nvSpPr>
          <p:cNvPr id="5" name="4 Marcador de pie de página"/>
          <p:cNvSpPr>
            <a:spLocks noGrp="1"/>
          </p:cNvSpPr>
          <p:nvPr>
            <p:ph type="ftr" sz="quarter" idx="3"/>
          </p:nvPr>
        </p:nvSpPr>
        <p:spPr>
          <a:xfrm>
            <a:off x="4373880" y="8898893"/>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9174480" y="8898893"/>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61D611C3-A07E-44EA-A7B5-6A3BF815F896}" type="slidenum">
              <a:rPr lang="es-ES" smtClean="0"/>
              <a:t>‹Nº›</a:t>
            </a:fld>
            <a:endParaRPr lang="es-ES"/>
          </a:p>
        </p:txBody>
      </p:sp>
    </p:spTree>
    <p:extLst>
      <p:ext uri="{BB962C8B-B14F-4D97-AF65-F5344CB8AC3E}">
        <p14:creationId xmlns:p14="http://schemas.microsoft.com/office/powerpoint/2010/main" val="160023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800400" y="210090"/>
            <a:ext cx="3862115" cy="344710"/>
          </a:xfrm>
          <a:prstGeom prst="rect">
            <a:avLst/>
          </a:prstGeom>
          <a:noFill/>
        </p:spPr>
        <p:txBody>
          <a:bodyPr wrap="square" lIns="128016" tIns="64008" rIns="128016" bIns="64008" rtlCol="0">
            <a:spAutoFit/>
          </a:bodyPr>
          <a:lstStyle/>
          <a:p>
            <a:pPr algn="ctr"/>
            <a:r>
              <a:rPr lang="es-ES" sz="1400" b="1" dirty="0">
                <a:solidFill>
                  <a:schemeClr val="tx2"/>
                </a:solidFill>
              </a:rPr>
              <a:t>ENCUENTRO COORDINADO POR</a:t>
            </a:r>
          </a:p>
        </p:txBody>
      </p:sp>
      <p:sp>
        <p:nvSpPr>
          <p:cNvPr id="12" name="11 CuadroTexto"/>
          <p:cNvSpPr txBox="1"/>
          <p:nvPr/>
        </p:nvSpPr>
        <p:spPr>
          <a:xfrm>
            <a:off x="2800400" y="1039874"/>
            <a:ext cx="3862115" cy="344710"/>
          </a:xfrm>
          <a:prstGeom prst="rect">
            <a:avLst/>
          </a:prstGeom>
          <a:noFill/>
        </p:spPr>
        <p:txBody>
          <a:bodyPr wrap="square" lIns="128016" tIns="64008" rIns="128016" bIns="64008" rtlCol="0">
            <a:spAutoFit/>
          </a:bodyPr>
          <a:lstStyle/>
          <a:p>
            <a:pPr algn="ctr"/>
            <a:r>
              <a:rPr lang="es-ES" sz="1400" b="1" dirty="0">
                <a:solidFill>
                  <a:schemeClr val="tx2"/>
                </a:solidFill>
              </a:rPr>
              <a:t>ENCUENTRO ORGANIZADO POR</a:t>
            </a:r>
          </a:p>
        </p:txBody>
      </p:sp>
      <p:cxnSp>
        <p:nvCxnSpPr>
          <p:cNvPr id="11" name="10 Conector recto"/>
          <p:cNvCxnSpPr/>
          <p:nvPr/>
        </p:nvCxnSpPr>
        <p:spPr>
          <a:xfrm flipV="1">
            <a:off x="3488638" y="466320"/>
            <a:ext cx="7298540" cy="1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3518879" y="1330416"/>
            <a:ext cx="7298540" cy="13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2068918" y="2191281"/>
            <a:ext cx="9173819" cy="5176802"/>
          </a:xfrm>
          <a:prstGeom prst="rect">
            <a:avLst/>
          </a:prstGeom>
          <a:noFill/>
        </p:spPr>
        <p:txBody>
          <a:bodyPr wrap="square" lIns="128016" tIns="64008" rIns="128016" bIns="64008" rtlCol="0">
            <a:spAutoFit/>
          </a:bodyPr>
          <a:lstStyle/>
          <a:p>
            <a:pPr algn="ctr"/>
            <a:r>
              <a:rPr lang="es-ES" sz="3600" i="1" dirty="0" smtClean="0">
                <a:solidFill>
                  <a:schemeClr val="tx2"/>
                </a:solidFill>
              </a:rPr>
              <a:t>E</a:t>
            </a:r>
            <a:r>
              <a:rPr lang="es-ES" sz="3200" i="1" dirty="0" smtClean="0">
                <a:solidFill>
                  <a:schemeClr val="tx2"/>
                </a:solidFill>
              </a:rPr>
              <a:t>ncuentro de programación del Área Temática de Diálogo Social, en colaboración con Finanzas Publicas e Institucionalidad Democrática</a:t>
            </a:r>
          </a:p>
          <a:p>
            <a:pPr algn="ctr"/>
            <a:r>
              <a:rPr lang="es-ES" sz="4000" b="1" i="1" dirty="0" smtClean="0">
                <a:solidFill>
                  <a:schemeClr val="tx2"/>
                </a:solidFill>
              </a:rPr>
              <a:t>Línea de Acción:</a:t>
            </a:r>
          </a:p>
          <a:p>
            <a:pPr algn="ctr"/>
            <a:r>
              <a:rPr lang="es-ES" sz="6000" dirty="0" smtClean="0"/>
              <a:t>Dialogo social</a:t>
            </a:r>
          </a:p>
          <a:p>
            <a:pPr algn="ctr"/>
            <a:r>
              <a:rPr lang="es-ES" sz="6000" dirty="0">
                <a:solidFill>
                  <a:schemeClr val="tx2">
                    <a:lumMod val="75000"/>
                  </a:schemeClr>
                </a:solidFill>
              </a:rPr>
              <a:t>Construcción de Consensos para la Cohesión Social </a:t>
            </a:r>
            <a:r>
              <a:rPr lang="es-ES" sz="6000" dirty="0" smtClean="0">
                <a:solidFill>
                  <a:schemeClr val="tx2">
                    <a:lumMod val="75000"/>
                  </a:schemeClr>
                </a:solidFill>
              </a:rPr>
              <a:t> </a:t>
            </a:r>
          </a:p>
        </p:txBody>
      </p:sp>
      <p:pic>
        <p:nvPicPr>
          <p:cNvPr id="20" name="19 Imagen" descr="C:\Users\Blanca Ortiz\AppData\Local\Microsoft\Windows\Temporary Internet Files\Content.Outlook\83AJY0JJ\Logo FIIAP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912" y="554800"/>
            <a:ext cx="1674495" cy="723265"/>
          </a:xfrm>
          <a:prstGeom prst="rect">
            <a:avLst/>
          </a:prstGeom>
          <a:noFill/>
          <a:ln>
            <a:noFill/>
          </a:ln>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162" y="1565499"/>
            <a:ext cx="1499666" cy="55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1768" y="1569148"/>
            <a:ext cx="1501640" cy="55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3304662" y="7368083"/>
            <a:ext cx="7017106" cy="437043"/>
          </a:xfrm>
          <a:prstGeom prst="rect">
            <a:avLst/>
          </a:prstGeom>
          <a:noFill/>
        </p:spPr>
        <p:txBody>
          <a:bodyPr wrap="square" lIns="128016" tIns="64008" rIns="128016" bIns="64008" rtlCol="0">
            <a:spAutoFit/>
          </a:bodyPr>
          <a:lstStyle/>
          <a:p>
            <a:pPr algn="ctr"/>
            <a:r>
              <a:rPr lang="es-ES" sz="2000" b="1" dirty="0" smtClean="0">
                <a:solidFill>
                  <a:schemeClr val="tx2"/>
                </a:solidFill>
              </a:rPr>
              <a:t>Asunción, Paraguay  15– 17 de noviembre de 2011</a:t>
            </a:r>
            <a:endParaRPr lang="es-ES" sz="2000" b="1" dirty="0">
              <a:solidFill>
                <a:schemeClr val="tx2"/>
              </a:solidFill>
            </a:endParaRPr>
          </a:p>
        </p:txBody>
      </p:sp>
    </p:spTree>
    <p:extLst>
      <p:ext uri="{BB962C8B-B14F-4D97-AF65-F5344CB8AC3E}">
        <p14:creationId xmlns:p14="http://schemas.microsoft.com/office/powerpoint/2010/main" val="2860389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0320" y="620009"/>
            <a:ext cx="10401373" cy="560154"/>
          </a:xfrm>
          <a:prstGeom prst="rect">
            <a:avLst/>
          </a:prstGeom>
        </p:spPr>
        <p:txBody>
          <a:bodyPr wrap="square" lIns="128016" tIns="64008" rIns="128016" bIns="64008">
            <a:spAutoFit/>
          </a:bodyPr>
          <a:lstStyle/>
          <a:p>
            <a:pPr algn="ctr"/>
            <a:r>
              <a:rPr lang="es-ES" sz="2800" b="1" dirty="0">
                <a:solidFill>
                  <a:schemeClr val="tx2"/>
                </a:solidFill>
                <a:latin typeface="Gill Sans MT" pitchFamily="34" charset="0"/>
              </a:rPr>
              <a:t>Políticas </a:t>
            </a:r>
            <a:r>
              <a:rPr lang="es-ES" sz="2800" dirty="0">
                <a:solidFill>
                  <a:schemeClr val="tx2"/>
                </a:solidFill>
                <a:latin typeface="Gill Sans MT" pitchFamily="34" charset="0"/>
              </a:rPr>
              <a:t>estratégicas de las agendas de gobierno que serán apoyadas</a:t>
            </a:r>
            <a:endParaRPr lang="it-IT" sz="2800" dirty="0">
              <a:solidFill>
                <a:schemeClr val="tx2"/>
              </a:solidFill>
              <a:latin typeface="Gill Sans MT" pitchFamily="34" charset="0"/>
            </a:endParaRPr>
          </a:p>
        </p:txBody>
      </p:sp>
      <p:sp>
        <p:nvSpPr>
          <p:cNvPr id="2" name="Rectangle 1"/>
          <p:cNvSpPr/>
          <p:nvPr/>
        </p:nvSpPr>
        <p:spPr>
          <a:xfrm>
            <a:off x="553750" y="1792038"/>
            <a:ext cx="6149483" cy="904863"/>
          </a:xfrm>
          <a:prstGeom prst="rect">
            <a:avLst/>
          </a:prstGeom>
        </p:spPr>
        <p:txBody>
          <a:bodyPr wrap="square" lIns="128016" tIns="64008" rIns="128016" bIns="64008">
            <a:spAutoFit/>
          </a:bodyPr>
          <a:lstStyle/>
          <a:p>
            <a:pPr lvl="0" algn="just"/>
            <a:r>
              <a:rPr lang="es-CL" dirty="0">
                <a:solidFill>
                  <a:prstClr val="black"/>
                </a:solidFill>
                <a:latin typeface="Gill Sans MT" pitchFamily="34" charset="0"/>
              </a:rPr>
              <a:t>El programa ha definido 5 grandes ejes de actuación, articulados en 10 áreas temáticas</a:t>
            </a:r>
          </a:p>
        </p:txBody>
      </p:sp>
      <p:graphicFrame>
        <p:nvGraphicFramePr>
          <p:cNvPr id="6" name="Table 5"/>
          <p:cNvGraphicFramePr>
            <a:graphicFrameLocks noGrp="1"/>
          </p:cNvGraphicFramePr>
          <p:nvPr>
            <p:extLst>
              <p:ext uri="{D42A27DB-BD31-4B8C-83A1-F6EECF244321}">
                <p14:modId xmlns:p14="http://schemas.microsoft.com/office/powerpoint/2010/main" val="2642214315"/>
              </p:ext>
            </p:extLst>
          </p:nvPr>
        </p:nvGraphicFramePr>
        <p:xfrm>
          <a:off x="518642" y="3187621"/>
          <a:ext cx="11895721" cy="6202170"/>
        </p:xfrm>
        <a:graphic>
          <a:graphicData uri="http://schemas.openxmlformats.org/drawingml/2006/table">
            <a:tbl>
              <a:tblPr firstRow="1" firstCol="1" bandRow="1" bandCol="1">
                <a:tableStyleId>{5C22544A-7EE6-4342-B048-85BDC9FD1C3A}</a:tableStyleId>
              </a:tblPr>
              <a:tblGrid>
                <a:gridCol w="4133259"/>
                <a:gridCol w="7762462"/>
              </a:tblGrid>
              <a:tr h="496951">
                <a:tc>
                  <a:txBody>
                    <a:bodyPr/>
                    <a:lstStyle/>
                    <a:p>
                      <a:pPr algn="ctr">
                        <a:lnSpc>
                          <a:spcPct val="115000"/>
                        </a:lnSpc>
                        <a:spcAft>
                          <a:spcPts val="600"/>
                        </a:spcAft>
                      </a:pPr>
                      <a:r>
                        <a:rPr lang="es-ES" sz="2000" dirty="0">
                          <a:effectLst/>
                          <a:latin typeface="Gill Sans MT" pitchFamily="34" charset="0"/>
                        </a:rPr>
                        <a:t>EJES</a:t>
                      </a:r>
                      <a:endParaRPr lang="it-IT" sz="2000" dirty="0">
                        <a:effectLst/>
                        <a:latin typeface="Gill Sans MT" pitchFamily="34" charset="0"/>
                        <a:ea typeface="Times New Roman"/>
                        <a:cs typeface="Times New Roman"/>
                      </a:endParaRPr>
                    </a:p>
                  </a:txBody>
                  <a:tcPr marL="96012" marR="96012" marT="0" marB="0" anchor="ctr">
                    <a:solidFill>
                      <a:schemeClr val="accent1"/>
                    </a:solidFill>
                  </a:tcPr>
                </a:tc>
                <a:tc>
                  <a:txBody>
                    <a:bodyPr/>
                    <a:lstStyle/>
                    <a:p>
                      <a:pPr algn="ctr">
                        <a:lnSpc>
                          <a:spcPct val="115000"/>
                        </a:lnSpc>
                        <a:spcAft>
                          <a:spcPts val="600"/>
                        </a:spcAft>
                      </a:pPr>
                      <a:r>
                        <a:rPr lang="es-ES" sz="2000" dirty="0">
                          <a:effectLst/>
                          <a:latin typeface="Gill Sans MT" pitchFamily="34" charset="0"/>
                        </a:rPr>
                        <a:t>AREAS TEMÁTICAS</a:t>
                      </a:r>
                      <a:endParaRPr lang="it-IT" sz="2000" dirty="0">
                        <a:effectLst/>
                        <a:latin typeface="Gill Sans MT" pitchFamily="34" charset="0"/>
                        <a:ea typeface="Times New Roman"/>
                        <a:cs typeface="Times New Roman"/>
                      </a:endParaRPr>
                    </a:p>
                  </a:txBody>
                  <a:tcPr marL="96012" marR="96012" marT="0" marB="0" anchor="ctr">
                    <a:solidFill>
                      <a:schemeClr val="accent1"/>
                    </a:solidFill>
                  </a:tcPr>
                </a:tc>
              </a:tr>
              <a:tr h="392582">
                <a:tc rowSpan="2">
                  <a:txBody>
                    <a:bodyPr/>
                    <a:lstStyle/>
                    <a:p>
                      <a:pPr marL="0" lvl="0" indent="0" algn="just">
                        <a:lnSpc>
                          <a:spcPct val="115000"/>
                        </a:lnSpc>
                        <a:spcAft>
                          <a:spcPts val="600"/>
                        </a:spcAft>
                        <a:buFont typeface="+mj-lt"/>
                        <a:buNone/>
                      </a:pPr>
                      <a:r>
                        <a:rPr lang="es-ES" sz="2000" b="1" kern="1200" dirty="0" smtClean="0">
                          <a:solidFill>
                            <a:schemeClr val="lt1"/>
                          </a:solidFill>
                          <a:effectLst/>
                          <a:latin typeface="Gill Sans MT" pitchFamily="34" charset="0"/>
                          <a:ea typeface="+mn-ea"/>
                          <a:cs typeface="+mn-cs"/>
                        </a:rPr>
                        <a:t>I. Acceso </a:t>
                      </a:r>
                      <a:r>
                        <a:rPr lang="es-ES" sz="2000" b="1" kern="1200" dirty="0">
                          <a:solidFill>
                            <a:schemeClr val="lt1"/>
                          </a:solidFill>
                          <a:effectLst/>
                          <a:latin typeface="Gill Sans MT" pitchFamily="34" charset="0"/>
                          <a:ea typeface="+mn-ea"/>
                          <a:cs typeface="+mn-cs"/>
                        </a:rPr>
                        <a:t>universal a servicios sociales de calidad</a:t>
                      </a:r>
                      <a:endParaRPr lang="it-IT" sz="2000" b="1" kern="1200" dirty="0">
                        <a:solidFill>
                          <a:schemeClr val="lt1"/>
                        </a:solidFill>
                        <a:effectLst/>
                        <a:latin typeface="Gill Sans MT" pitchFamily="34" charset="0"/>
                        <a:ea typeface="+mn-ea"/>
                        <a:cs typeface="+mn-cs"/>
                      </a:endParaRPr>
                    </a:p>
                  </a:txBody>
                  <a:tcPr marL="96012" marR="96012" marT="0" marB="0"/>
                </a:tc>
                <a:tc>
                  <a:txBody>
                    <a:bodyPr/>
                    <a:lstStyle/>
                    <a:p>
                      <a:pPr marL="0" lvl="0" indent="0" algn="just">
                        <a:lnSpc>
                          <a:spcPct val="115000"/>
                        </a:lnSpc>
                        <a:spcAft>
                          <a:spcPts val="600"/>
                        </a:spcAft>
                        <a:buFont typeface="+mj-lt"/>
                        <a:buNone/>
                      </a:pPr>
                      <a:r>
                        <a:rPr lang="es-ES" sz="2200" dirty="0" smtClean="0">
                          <a:effectLst/>
                          <a:latin typeface="Gill Sans MT" pitchFamily="34" charset="0"/>
                        </a:rPr>
                        <a:t> 1. Salud</a:t>
                      </a:r>
                      <a:endParaRPr lang="it-IT" sz="2200" dirty="0">
                        <a:effectLst/>
                        <a:latin typeface="Gill Sans MT" pitchFamily="34" charset="0"/>
                        <a:ea typeface="Times New Roman"/>
                        <a:cs typeface="Times New Roman"/>
                      </a:endParaRPr>
                    </a:p>
                  </a:txBody>
                  <a:tcPr marL="96012" marR="96012" marT="0" marB="0"/>
                </a:tc>
              </a:tr>
              <a:tr h="392582">
                <a:tc vMerge="1">
                  <a:txBody>
                    <a:bodyPr/>
                    <a:lstStyle/>
                    <a:p>
                      <a:endParaRPr lang="it-IT"/>
                    </a:p>
                  </a:txBody>
                  <a:tcPr/>
                </a:tc>
                <a:tc>
                  <a:txBody>
                    <a:bodyPr/>
                    <a:lstStyle/>
                    <a:p>
                      <a:pPr marL="0" lvl="0" indent="0" algn="just">
                        <a:lnSpc>
                          <a:spcPct val="115000"/>
                        </a:lnSpc>
                        <a:spcAft>
                          <a:spcPts val="600"/>
                        </a:spcAft>
                        <a:buFont typeface="+mj-lt"/>
                        <a:buNone/>
                      </a:pPr>
                      <a:r>
                        <a:rPr lang="es-ES" sz="2200" dirty="0" smtClean="0">
                          <a:effectLst/>
                          <a:latin typeface="Gill Sans MT" pitchFamily="34" charset="0"/>
                        </a:rPr>
                        <a:t> 2. Educación</a:t>
                      </a:r>
                      <a:endParaRPr lang="it-IT" sz="2200" dirty="0">
                        <a:effectLst/>
                        <a:latin typeface="Gill Sans MT" pitchFamily="34" charset="0"/>
                        <a:ea typeface="Times New Roman"/>
                        <a:cs typeface="Times New Roman"/>
                      </a:endParaRPr>
                    </a:p>
                  </a:txBody>
                  <a:tcPr marL="96012" marR="96012" marT="0" marB="0"/>
                </a:tc>
              </a:tr>
              <a:tr h="587629">
                <a:tc rowSpan="2">
                  <a:txBody>
                    <a:bodyPr/>
                    <a:lstStyle/>
                    <a:p>
                      <a:pPr marL="0" lvl="0" indent="0" algn="just">
                        <a:lnSpc>
                          <a:spcPct val="115000"/>
                        </a:lnSpc>
                        <a:spcAft>
                          <a:spcPts val="600"/>
                        </a:spcAft>
                        <a:buFont typeface="+mj-lt"/>
                        <a:buNone/>
                      </a:pPr>
                      <a:r>
                        <a:rPr lang="es-ES" sz="2000" b="1" kern="1200" dirty="0" smtClean="0">
                          <a:solidFill>
                            <a:schemeClr val="lt1"/>
                          </a:solidFill>
                          <a:effectLst/>
                          <a:latin typeface="Gill Sans MT" pitchFamily="34" charset="0"/>
                          <a:ea typeface="+mn-ea"/>
                          <a:cs typeface="+mn-cs"/>
                        </a:rPr>
                        <a:t>II. Protección </a:t>
                      </a:r>
                      <a:r>
                        <a:rPr lang="es-ES" sz="2000" b="1" kern="1200" dirty="0">
                          <a:solidFill>
                            <a:schemeClr val="lt1"/>
                          </a:solidFill>
                          <a:effectLst/>
                          <a:latin typeface="Gill Sans MT" pitchFamily="34" charset="0"/>
                          <a:ea typeface="+mn-ea"/>
                          <a:cs typeface="+mn-cs"/>
                        </a:rPr>
                        <a:t>social y promoción de políticas activas de empleo</a:t>
                      </a:r>
                      <a:endParaRPr lang="it-IT" sz="2000" b="1" kern="1200" dirty="0">
                        <a:solidFill>
                          <a:schemeClr val="lt1"/>
                        </a:solidFill>
                        <a:effectLst/>
                        <a:latin typeface="Gill Sans MT" pitchFamily="34" charset="0"/>
                        <a:ea typeface="+mn-ea"/>
                        <a:cs typeface="+mn-cs"/>
                      </a:endParaRPr>
                    </a:p>
                  </a:txBody>
                  <a:tcPr marL="96012" marR="96012" marT="0" marB="0"/>
                </a:tc>
                <a:tc>
                  <a:txBody>
                    <a:bodyPr/>
                    <a:lstStyle/>
                    <a:p>
                      <a:pPr marL="0" lvl="0" indent="0" algn="just">
                        <a:lnSpc>
                          <a:spcPct val="115000"/>
                        </a:lnSpc>
                        <a:spcAft>
                          <a:spcPts val="600"/>
                        </a:spcAft>
                        <a:buFont typeface="+mj-lt"/>
                        <a:buNone/>
                      </a:pPr>
                      <a:r>
                        <a:rPr lang="es-ES" sz="2200" dirty="0" smtClean="0">
                          <a:effectLst/>
                          <a:latin typeface="Gill Sans MT" pitchFamily="34" charset="0"/>
                        </a:rPr>
                        <a:t> 3. Institucionalización </a:t>
                      </a:r>
                      <a:r>
                        <a:rPr lang="es-ES" sz="2200" dirty="0">
                          <a:effectLst/>
                          <a:latin typeface="Gill Sans MT" pitchFamily="34" charset="0"/>
                        </a:rPr>
                        <a:t>y Desarrollo de Políticas Públicas Sociales</a:t>
                      </a:r>
                      <a:endParaRPr lang="it-IT" sz="2200" dirty="0">
                        <a:effectLst/>
                        <a:latin typeface="Gill Sans MT" pitchFamily="34" charset="0"/>
                        <a:ea typeface="Times New Roman"/>
                        <a:cs typeface="Times New Roman"/>
                      </a:endParaRPr>
                    </a:p>
                  </a:txBody>
                  <a:tcPr marL="96012" marR="96012" marT="0" marB="0"/>
                </a:tc>
              </a:tr>
              <a:tr h="392582">
                <a:tc vMerge="1">
                  <a:txBody>
                    <a:bodyPr/>
                    <a:lstStyle/>
                    <a:p>
                      <a:endParaRPr lang="it-IT"/>
                    </a:p>
                  </a:txBody>
                  <a:tcPr/>
                </a:tc>
                <a:tc>
                  <a:txBody>
                    <a:bodyPr/>
                    <a:lstStyle/>
                    <a:p>
                      <a:pPr marL="0" lvl="0" indent="0" algn="just">
                        <a:lnSpc>
                          <a:spcPct val="115000"/>
                        </a:lnSpc>
                        <a:spcAft>
                          <a:spcPts val="600"/>
                        </a:spcAft>
                        <a:buFont typeface="+mj-lt"/>
                        <a:buNone/>
                      </a:pPr>
                      <a:r>
                        <a:rPr lang="es-ES" sz="2200" dirty="0" smtClean="0">
                          <a:effectLst/>
                          <a:latin typeface="Gill Sans MT" pitchFamily="34" charset="0"/>
                        </a:rPr>
                        <a:t> 4. Políticas </a:t>
                      </a:r>
                      <a:r>
                        <a:rPr lang="es-ES" sz="2200" dirty="0">
                          <a:effectLst/>
                          <a:latin typeface="Gill Sans MT" pitchFamily="34" charset="0"/>
                        </a:rPr>
                        <a:t>Activas de Empleo</a:t>
                      </a:r>
                      <a:endParaRPr lang="it-IT" sz="2200" dirty="0">
                        <a:effectLst/>
                        <a:latin typeface="Gill Sans MT" pitchFamily="34" charset="0"/>
                        <a:ea typeface="Times New Roman"/>
                        <a:cs typeface="Times New Roman"/>
                      </a:endParaRPr>
                    </a:p>
                  </a:txBody>
                  <a:tcPr marL="96012" marR="96012" marT="0" marB="0"/>
                </a:tc>
              </a:tr>
              <a:tr h="1374038">
                <a:tc>
                  <a:txBody>
                    <a:bodyPr/>
                    <a:lstStyle/>
                    <a:p>
                      <a:pPr marL="0" lvl="0" indent="0" algn="just">
                        <a:lnSpc>
                          <a:spcPct val="115000"/>
                        </a:lnSpc>
                        <a:spcAft>
                          <a:spcPts val="600"/>
                        </a:spcAft>
                        <a:buFont typeface="+mj-lt"/>
                        <a:buNone/>
                      </a:pPr>
                      <a:r>
                        <a:rPr lang="es-ES" sz="2000" b="1" kern="1200" dirty="0" smtClean="0">
                          <a:solidFill>
                            <a:schemeClr val="lt1"/>
                          </a:solidFill>
                          <a:effectLst/>
                          <a:latin typeface="Gill Sans MT" pitchFamily="34" charset="0"/>
                          <a:ea typeface="+mn-ea"/>
                          <a:cs typeface="+mn-cs"/>
                        </a:rPr>
                        <a:t>III. Sistemas </a:t>
                      </a:r>
                      <a:r>
                        <a:rPr lang="es-ES" sz="2000" b="1" kern="1200" dirty="0">
                          <a:solidFill>
                            <a:schemeClr val="lt1"/>
                          </a:solidFill>
                          <a:effectLst/>
                          <a:latin typeface="Gill Sans MT" pitchFamily="34" charset="0"/>
                          <a:ea typeface="+mn-ea"/>
                          <a:cs typeface="+mn-cs"/>
                        </a:rPr>
                        <a:t>fiscales y finanzas públicas que faciliten la redistribución y la eficiencia del gasto</a:t>
                      </a:r>
                      <a:endParaRPr lang="it-IT" sz="2000" b="1" kern="1200" dirty="0">
                        <a:solidFill>
                          <a:schemeClr val="lt1"/>
                        </a:solidFill>
                        <a:effectLst/>
                        <a:latin typeface="Gill Sans MT" pitchFamily="34" charset="0"/>
                        <a:ea typeface="+mn-ea"/>
                        <a:cs typeface="+mn-cs"/>
                      </a:endParaRPr>
                    </a:p>
                  </a:txBody>
                  <a:tcPr marL="96012" marR="96012" marT="0" marB="0"/>
                </a:tc>
                <a:tc>
                  <a:txBody>
                    <a:bodyPr/>
                    <a:lstStyle/>
                    <a:p>
                      <a:pPr marL="457200" indent="0" algn="just">
                        <a:lnSpc>
                          <a:spcPct val="115000"/>
                        </a:lnSpc>
                        <a:spcAft>
                          <a:spcPts val="600"/>
                        </a:spcAft>
                        <a:buFont typeface="+mj-lt"/>
                        <a:buNone/>
                      </a:pPr>
                      <a:r>
                        <a:rPr lang="es-ES" sz="2200" dirty="0">
                          <a:effectLst/>
                          <a:latin typeface="Gill Sans MT" pitchFamily="34" charset="0"/>
                        </a:rPr>
                        <a:t> </a:t>
                      </a:r>
                      <a:endParaRPr lang="it-IT" sz="2200" dirty="0">
                        <a:effectLst/>
                        <a:latin typeface="Gill Sans MT" pitchFamily="34" charset="0"/>
                      </a:endParaRPr>
                    </a:p>
                    <a:p>
                      <a:pPr marL="0" lvl="0" indent="0" algn="just">
                        <a:lnSpc>
                          <a:spcPct val="115000"/>
                        </a:lnSpc>
                        <a:spcAft>
                          <a:spcPts val="600"/>
                        </a:spcAft>
                        <a:buFont typeface="+mj-lt"/>
                        <a:buNone/>
                      </a:pPr>
                      <a:r>
                        <a:rPr lang="es-ES" sz="2200" dirty="0" smtClean="0">
                          <a:effectLst/>
                          <a:latin typeface="Gill Sans MT" pitchFamily="34" charset="0"/>
                        </a:rPr>
                        <a:t> 5. Finanzas </a:t>
                      </a:r>
                      <a:r>
                        <a:rPr lang="es-ES" sz="2200" dirty="0">
                          <a:effectLst/>
                          <a:latin typeface="Gill Sans MT" pitchFamily="34" charset="0"/>
                        </a:rPr>
                        <a:t>Públicas</a:t>
                      </a:r>
                      <a:endParaRPr lang="it-IT" sz="2200" dirty="0">
                        <a:effectLst/>
                        <a:latin typeface="Gill Sans MT" pitchFamily="34" charset="0"/>
                        <a:ea typeface="Times New Roman"/>
                        <a:cs typeface="Times New Roman"/>
                      </a:endParaRPr>
                    </a:p>
                  </a:txBody>
                  <a:tcPr marL="96012" marR="96012" marT="0" marB="0"/>
                </a:tc>
              </a:tr>
              <a:tr h="416052">
                <a:tc rowSpan="3">
                  <a:txBody>
                    <a:bodyPr/>
                    <a:lstStyle/>
                    <a:p>
                      <a:pPr marL="0" lvl="0" indent="0" algn="just">
                        <a:lnSpc>
                          <a:spcPct val="115000"/>
                        </a:lnSpc>
                        <a:spcAft>
                          <a:spcPts val="600"/>
                        </a:spcAft>
                        <a:buFont typeface="+mj-lt"/>
                        <a:buNone/>
                      </a:pPr>
                      <a:r>
                        <a:rPr lang="es-ES" sz="2000" b="1" kern="1200" dirty="0" smtClean="0">
                          <a:solidFill>
                            <a:schemeClr val="lt1"/>
                          </a:solidFill>
                          <a:effectLst/>
                          <a:latin typeface="Gill Sans MT" pitchFamily="34" charset="0"/>
                          <a:ea typeface="+mn-ea"/>
                          <a:cs typeface="+mn-cs"/>
                        </a:rPr>
                        <a:t>IV. Institucionalidad </a:t>
                      </a:r>
                      <a:r>
                        <a:rPr lang="es-ES" sz="2000" b="1" kern="1200" dirty="0">
                          <a:solidFill>
                            <a:schemeClr val="lt1"/>
                          </a:solidFill>
                          <a:effectLst/>
                          <a:latin typeface="Gill Sans MT" pitchFamily="34" charset="0"/>
                          <a:ea typeface="+mn-ea"/>
                          <a:cs typeface="+mn-cs"/>
                        </a:rPr>
                        <a:t>democrática, articulación entre niveles de gobierno, promoción de la legalidad y lucha contra la corrupción</a:t>
                      </a:r>
                      <a:endParaRPr lang="it-IT" sz="2000" b="1" kern="1200" dirty="0">
                        <a:solidFill>
                          <a:schemeClr val="lt1"/>
                        </a:solidFill>
                        <a:effectLst/>
                        <a:latin typeface="Gill Sans MT" pitchFamily="34" charset="0"/>
                        <a:ea typeface="+mn-ea"/>
                        <a:cs typeface="+mn-cs"/>
                      </a:endParaRPr>
                    </a:p>
                  </a:txBody>
                  <a:tcPr marL="96012" marR="96012" marT="0" marB="0"/>
                </a:tc>
                <a:tc>
                  <a:txBody>
                    <a:bodyPr/>
                    <a:lstStyle/>
                    <a:p>
                      <a:pPr marL="0" lvl="0" indent="0" algn="just">
                        <a:lnSpc>
                          <a:spcPct val="115000"/>
                        </a:lnSpc>
                        <a:spcAft>
                          <a:spcPts val="600"/>
                        </a:spcAft>
                        <a:buFont typeface="+mj-lt"/>
                        <a:buNone/>
                      </a:pPr>
                      <a:r>
                        <a:rPr lang="es-ES" sz="2200" dirty="0" smtClean="0">
                          <a:effectLst/>
                          <a:latin typeface="Gill Sans MT" pitchFamily="34" charset="0"/>
                        </a:rPr>
                        <a:t> 6. Institucionalidad </a:t>
                      </a:r>
                      <a:r>
                        <a:rPr lang="es-ES" sz="2200" dirty="0">
                          <a:effectLst/>
                          <a:latin typeface="Gill Sans MT" pitchFamily="34" charset="0"/>
                        </a:rPr>
                        <a:t>Democrática</a:t>
                      </a:r>
                      <a:endParaRPr lang="it-IT" sz="2200" dirty="0">
                        <a:effectLst/>
                        <a:latin typeface="Gill Sans MT" pitchFamily="34" charset="0"/>
                        <a:ea typeface="Times New Roman"/>
                        <a:cs typeface="Times New Roman"/>
                      </a:endParaRPr>
                    </a:p>
                  </a:txBody>
                  <a:tcPr marL="96012" marR="96012" marT="0" marB="0"/>
                </a:tc>
              </a:tr>
              <a:tr h="392582">
                <a:tc vMerge="1">
                  <a:txBody>
                    <a:bodyPr/>
                    <a:lstStyle/>
                    <a:p>
                      <a:endParaRPr lang="it-IT"/>
                    </a:p>
                  </a:txBody>
                  <a:tcPr/>
                </a:tc>
                <a:tc>
                  <a:txBody>
                    <a:bodyPr/>
                    <a:lstStyle/>
                    <a:p>
                      <a:pPr marL="0" lvl="0" indent="0" algn="just">
                        <a:lnSpc>
                          <a:spcPct val="115000"/>
                        </a:lnSpc>
                        <a:spcAft>
                          <a:spcPts val="600"/>
                        </a:spcAft>
                        <a:buFont typeface="+mj-lt"/>
                        <a:buNone/>
                      </a:pPr>
                      <a:r>
                        <a:rPr lang="es-ES" sz="2200" dirty="0" smtClean="0">
                          <a:effectLst/>
                          <a:latin typeface="Gill Sans MT" pitchFamily="34" charset="0"/>
                        </a:rPr>
                        <a:t> 7. Diálogo </a:t>
                      </a:r>
                      <a:r>
                        <a:rPr lang="es-ES" sz="2200" dirty="0">
                          <a:effectLst/>
                          <a:latin typeface="Gill Sans MT" pitchFamily="34" charset="0"/>
                        </a:rPr>
                        <a:t>Social</a:t>
                      </a:r>
                      <a:endParaRPr lang="it-IT" sz="2200" dirty="0">
                        <a:effectLst/>
                        <a:latin typeface="Gill Sans MT" pitchFamily="34" charset="0"/>
                        <a:ea typeface="Times New Roman"/>
                        <a:cs typeface="Times New Roman"/>
                      </a:endParaRPr>
                    </a:p>
                  </a:txBody>
                  <a:tcPr marL="96012" marR="96012" marT="0" marB="0"/>
                </a:tc>
              </a:tr>
              <a:tr h="908914">
                <a:tc vMerge="1">
                  <a:txBody>
                    <a:bodyPr/>
                    <a:lstStyle/>
                    <a:p>
                      <a:endParaRPr lang="it-IT"/>
                    </a:p>
                  </a:txBody>
                  <a:tcPr/>
                </a:tc>
                <a:tc>
                  <a:txBody>
                    <a:bodyPr/>
                    <a:lstStyle/>
                    <a:p>
                      <a:pPr marL="457200" indent="0" algn="just">
                        <a:lnSpc>
                          <a:spcPct val="115000"/>
                        </a:lnSpc>
                        <a:spcAft>
                          <a:spcPts val="600"/>
                        </a:spcAft>
                        <a:buFont typeface="+mj-lt"/>
                        <a:buNone/>
                      </a:pPr>
                      <a:r>
                        <a:rPr lang="es-ES" sz="2200" dirty="0">
                          <a:effectLst/>
                          <a:latin typeface="Gill Sans MT" pitchFamily="34" charset="0"/>
                        </a:rPr>
                        <a:t> </a:t>
                      </a:r>
                      <a:endParaRPr lang="it-IT" sz="2200" dirty="0">
                        <a:effectLst/>
                        <a:latin typeface="Gill Sans MT" pitchFamily="34" charset="0"/>
                      </a:endParaRPr>
                    </a:p>
                    <a:p>
                      <a:pPr marL="0" lvl="0" indent="0" algn="just">
                        <a:lnSpc>
                          <a:spcPct val="115000"/>
                        </a:lnSpc>
                        <a:spcAft>
                          <a:spcPts val="600"/>
                        </a:spcAft>
                        <a:buFont typeface="+mj-lt"/>
                        <a:buNone/>
                      </a:pPr>
                      <a:r>
                        <a:rPr lang="es-ES" sz="2200" dirty="0" smtClean="0">
                          <a:effectLst/>
                          <a:latin typeface="Gill Sans MT" pitchFamily="34" charset="0"/>
                        </a:rPr>
                        <a:t> 8. Descentralización</a:t>
                      </a:r>
                      <a:endParaRPr lang="it-IT" sz="2200" dirty="0">
                        <a:effectLst/>
                        <a:latin typeface="Gill Sans MT" pitchFamily="34" charset="0"/>
                        <a:ea typeface="Times New Roman"/>
                        <a:cs typeface="Times New Roman"/>
                      </a:endParaRPr>
                    </a:p>
                  </a:txBody>
                  <a:tcPr marL="96012" marR="96012" marT="0" marB="0"/>
                </a:tc>
              </a:tr>
              <a:tr h="392582">
                <a:tc rowSpan="2">
                  <a:txBody>
                    <a:bodyPr/>
                    <a:lstStyle/>
                    <a:p>
                      <a:pPr marL="0" lvl="0" indent="0" algn="just">
                        <a:lnSpc>
                          <a:spcPct val="115000"/>
                        </a:lnSpc>
                        <a:spcAft>
                          <a:spcPts val="600"/>
                        </a:spcAft>
                        <a:buFont typeface="+mj-lt"/>
                        <a:buNone/>
                      </a:pPr>
                      <a:r>
                        <a:rPr lang="es-ES" sz="2000" b="1" kern="1200" dirty="0" smtClean="0">
                          <a:solidFill>
                            <a:schemeClr val="lt1"/>
                          </a:solidFill>
                          <a:effectLst/>
                          <a:latin typeface="Gill Sans MT" pitchFamily="34" charset="0"/>
                          <a:ea typeface="+mn-ea"/>
                          <a:cs typeface="+mn-cs"/>
                        </a:rPr>
                        <a:t>V. Seguridad </a:t>
                      </a:r>
                      <a:r>
                        <a:rPr lang="es-ES" sz="2000" b="1" kern="1200" dirty="0">
                          <a:solidFill>
                            <a:schemeClr val="lt1"/>
                          </a:solidFill>
                          <a:effectLst/>
                          <a:latin typeface="Gill Sans MT" pitchFamily="34" charset="0"/>
                          <a:ea typeface="+mn-ea"/>
                          <a:cs typeface="+mn-cs"/>
                        </a:rPr>
                        <a:t>pública, derechos y acceso a la justicia</a:t>
                      </a:r>
                      <a:endParaRPr lang="it-IT" sz="2000" b="1" kern="1200" dirty="0">
                        <a:solidFill>
                          <a:schemeClr val="lt1"/>
                        </a:solidFill>
                        <a:effectLst/>
                        <a:latin typeface="Gill Sans MT" pitchFamily="34" charset="0"/>
                        <a:ea typeface="+mn-ea"/>
                        <a:cs typeface="+mn-cs"/>
                      </a:endParaRPr>
                    </a:p>
                  </a:txBody>
                  <a:tcPr marL="96012" marR="96012" marT="0" marB="0"/>
                </a:tc>
                <a:tc>
                  <a:txBody>
                    <a:bodyPr/>
                    <a:lstStyle/>
                    <a:p>
                      <a:pPr marL="0" lvl="0" indent="0" algn="just">
                        <a:lnSpc>
                          <a:spcPct val="115000"/>
                        </a:lnSpc>
                        <a:spcAft>
                          <a:spcPts val="600"/>
                        </a:spcAft>
                        <a:buFont typeface="+mj-lt"/>
                        <a:buNone/>
                      </a:pPr>
                      <a:r>
                        <a:rPr lang="es-ES" sz="2200" dirty="0" smtClean="0">
                          <a:effectLst/>
                          <a:latin typeface="Gill Sans MT" pitchFamily="34" charset="0"/>
                        </a:rPr>
                        <a:t> 9. Seguridad </a:t>
                      </a:r>
                      <a:r>
                        <a:rPr lang="es-ES" sz="2200" dirty="0">
                          <a:effectLst/>
                          <a:latin typeface="Gill Sans MT" pitchFamily="34" charset="0"/>
                        </a:rPr>
                        <a:t>Ciudadana</a:t>
                      </a:r>
                      <a:endParaRPr lang="it-IT" sz="2200" dirty="0">
                        <a:effectLst/>
                        <a:latin typeface="Gill Sans MT" pitchFamily="34" charset="0"/>
                        <a:ea typeface="Times New Roman"/>
                        <a:cs typeface="Times New Roman"/>
                      </a:endParaRPr>
                    </a:p>
                  </a:txBody>
                  <a:tcPr marL="96012" marR="96012" marT="0" marB="0"/>
                </a:tc>
              </a:tr>
              <a:tr h="392582">
                <a:tc vMerge="1">
                  <a:txBody>
                    <a:bodyPr/>
                    <a:lstStyle/>
                    <a:p>
                      <a:endParaRPr lang="it-IT"/>
                    </a:p>
                  </a:txBody>
                  <a:tcPr/>
                </a:tc>
                <a:tc>
                  <a:txBody>
                    <a:bodyPr/>
                    <a:lstStyle/>
                    <a:p>
                      <a:pPr marL="0" lvl="0" indent="0" algn="just">
                        <a:lnSpc>
                          <a:spcPct val="115000"/>
                        </a:lnSpc>
                        <a:spcAft>
                          <a:spcPts val="600"/>
                        </a:spcAft>
                        <a:buFont typeface="+mj-lt"/>
                        <a:buNone/>
                      </a:pPr>
                      <a:r>
                        <a:rPr lang="es-ES" sz="2200" dirty="0" smtClean="0">
                          <a:effectLst/>
                        </a:rPr>
                        <a:t> </a:t>
                      </a:r>
                      <a:r>
                        <a:rPr lang="es-ES" sz="2200" dirty="0" smtClean="0">
                          <a:effectLst/>
                          <a:latin typeface="Gill Sans MT" pitchFamily="34" charset="0"/>
                        </a:rPr>
                        <a:t>10. Justicia</a:t>
                      </a:r>
                      <a:endParaRPr lang="it-IT" sz="2200" dirty="0">
                        <a:effectLst/>
                        <a:latin typeface="Gill Sans MT" pitchFamily="34" charset="0"/>
                        <a:ea typeface="Times New Roman"/>
                        <a:cs typeface="Times New Roman"/>
                      </a:endParaRPr>
                    </a:p>
                  </a:txBody>
                  <a:tcPr marL="96012" marR="96012" marT="0" marB="0"/>
                </a:tc>
              </a:tr>
            </a:tbl>
          </a:graphicData>
        </a:graphic>
      </p:graphicFrame>
    </p:spTree>
    <p:extLst>
      <p:ext uri="{BB962C8B-B14F-4D97-AF65-F5344CB8AC3E}">
        <p14:creationId xmlns:p14="http://schemas.microsoft.com/office/powerpoint/2010/main" val="1189462772"/>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500022" y="1373020"/>
            <a:ext cx="12101599" cy="818685"/>
          </a:xfrm>
          <a:prstGeom prst="rect">
            <a:avLst/>
          </a:prstGeom>
          <a:noFill/>
        </p:spPr>
        <p:txBody>
          <a:bodyPr wrap="square" lIns="128016" tIns="64008" rIns="128016" bIns="64008" rtlCol="0">
            <a:spAutoFit/>
          </a:bodyPr>
          <a:lstStyle/>
          <a:p>
            <a:endParaRPr lang="es-ES" sz="2200" b="1" dirty="0">
              <a:latin typeface="Gill Sans MT" pitchFamily="34" charset="0"/>
            </a:endParaRPr>
          </a:p>
          <a:p>
            <a:endParaRPr lang="es-ES" sz="2200" dirty="0">
              <a:latin typeface="Gill Sans MT" pitchFamily="34" charset="0"/>
            </a:endParaRPr>
          </a:p>
        </p:txBody>
      </p:sp>
      <p:sp>
        <p:nvSpPr>
          <p:cNvPr id="14" name="13 Rectángulo"/>
          <p:cNvSpPr/>
          <p:nvPr/>
        </p:nvSpPr>
        <p:spPr>
          <a:xfrm>
            <a:off x="1648272" y="258531"/>
            <a:ext cx="10149213" cy="904863"/>
          </a:xfrm>
          <a:prstGeom prst="rect">
            <a:avLst/>
          </a:prstGeom>
        </p:spPr>
        <p:txBody>
          <a:bodyPr wrap="square" lIns="128016" tIns="64008" rIns="128016" bIns="64008">
            <a:spAutoFit/>
          </a:bodyPr>
          <a:lstStyle/>
          <a:p>
            <a:pPr marL="560070" indent="-560070" algn="ctr"/>
            <a:r>
              <a:rPr lang="es-ES" sz="2800" b="1" dirty="0" smtClean="0">
                <a:solidFill>
                  <a:schemeClr val="tx2"/>
                </a:solidFill>
                <a:latin typeface="Gill Sans MT" pitchFamily="34" charset="0"/>
              </a:rPr>
              <a:t>GESTIÓN </a:t>
            </a:r>
            <a:r>
              <a:rPr lang="es-ES" sz="2800" b="1" dirty="0">
                <a:solidFill>
                  <a:schemeClr val="tx2"/>
                </a:solidFill>
                <a:latin typeface="Gill Sans MT" pitchFamily="34" charset="0"/>
              </a:rPr>
              <a:t>DEL PROGRAMA</a:t>
            </a:r>
          </a:p>
          <a:p>
            <a:pPr lvl="0"/>
            <a:endParaRPr lang="es-ES" sz="2200" b="1" dirty="0">
              <a:solidFill>
                <a:schemeClr val="tx2"/>
              </a:solidFill>
              <a:latin typeface="Gill Sans MT" pitchFamily="34" charset="0"/>
            </a:endParaRPr>
          </a:p>
        </p:txBody>
      </p:sp>
      <p:sp>
        <p:nvSpPr>
          <p:cNvPr id="14340" name="Rectangle 4"/>
          <p:cNvSpPr>
            <a:spLocks noChangeArrowheads="1"/>
          </p:cNvSpPr>
          <p:nvPr/>
        </p:nvSpPr>
        <p:spPr bwMode="auto">
          <a:xfrm>
            <a:off x="9" y="0"/>
            <a:ext cx="258623" cy="517065"/>
          </a:xfrm>
          <a:prstGeom prst="rect">
            <a:avLst/>
          </a:prstGeom>
          <a:noFill/>
          <a:ln w="9525">
            <a:noFill/>
            <a:miter lim="800000"/>
            <a:headEnd/>
            <a:tailEnd/>
          </a:ln>
          <a:effectLst/>
        </p:spPr>
        <p:txBody>
          <a:bodyPr vert="horz" wrap="none" lIns="128016" tIns="64008" rIns="128016" bIns="64008" numCol="1" anchor="ctr" anchorCtr="0" compatLnSpc="1">
            <a:prstTxWarp prst="textNoShape">
              <a:avLst/>
            </a:prstTxWarp>
            <a:spAutoFit/>
          </a:bodyPr>
          <a:lstStyle/>
          <a:p>
            <a:endParaRPr lang="es-ES" dirty="0"/>
          </a:p>
        </p:txBody>
      </p:sp>
      <p:pic>
        <p:nvPicPr>
          <p:cNvPr id="29" name="Picture 30" descr="\\fiiapp-arc2-srv\Eurosocial II\Comunicación\Logo EUROsociAL\EUROsociAL_logo.tif"/>
          <p:cNvPicPr>
            <a:picLocks noChangeAspect="1" noChangeArrowheads="1"/>
          </p:cNvPicPr>
          <p:nvPr/>
        </p:nvPicPr>
        <p:blipFill>
          <a:blip r:embed="rId3"/>
          <a:srcRect/>
          <a:stretch>
            <a:fillRect/>
          </a:stretch>
        </p:blipFill>
        <p:spPr bwMode="auto">
          <a:xfrm>
            <a:off x="299995" y="0"/>
            <a:ext cx="1720778" cy="1600178"/>
          </a:xfrm>
          <a:prstGeom prst="rect">
            <a:avLst/>
          </a:prstGeom>
          <a:noFill/>
          <a:ln w="9525">
            <a:noFill/>
            <a:miter lim="800000"/>
            <a:headEnd/>
            <a:tailEnd/>
          </a:ln>
        </p:spPr>
      </p:pic>
      <p:sp>
        <p:nvSpPr>
          <p:cNvPr id="12" name="Text Box 4"/>
          <p:cNvSpPr txBox="1">
            <a:spLocks noChangeArrowheads="1"/>
          </p:cNvSpPr>
          <p:nvPr/>
        </p:nvSpPr>
        <p:spPr bwMode="auto">
          <a:xfrm>
            <a:off x="299995" y="1674639"/>
            <a:ext cx="12149477" cy="1034130"/>
          </a:xfrm>
          <a:prstGeom prst="rect">
            <a:avLst/>
          </a:prstGeom>
          <a:solidFill>
            <a:schemeClr val="accent3">
              <a:lumMod val="75000"/>
            </a:schemeClr>
          </a:solidFill>
          <a:ln w="19050">
            <a:solidFill>
              <a:schemeClr val="bg1"/>
            </a:solidFill>
            <a:miter lim="800000"/>
            <a:headEnd/>
            <a:tailEnd/>
          </a:ln>
          <a:effectLst>
            <a:outerShdw blurRad="50800" dist="50800" dir="5400000" algn="ctr" rotWithShape="0">
              <a:schemeClr val="accent3">
                <a:lumMod val="20000"/>
                <a:lumOff val="80000"/>
              </a:schemeClr>
            </a:outerShdw>
          </a:effectLst>
        </p:spPr>
        <p:txBody>
          <a:bodyPr wrap="square" lIns="128016" tIns="64008" rIns="128016" bIns="64008">
            <a:spAutoFit/>
          </a:bodyPr>
          <a:lstStyle/>
          <a:p>
            <a:pPr algn="ctr">
              <a:spcBef>
                <a:spcPct val="50000"/>
              </a:spcBef>
              <a:defRPr/>
            </a:pPr>
            <a:r>
              <a:rPr lang="es-ES_tradnl" b="1" dirty="0" smtClean="0">
                <a:solidFill>
                  <a:srgbClr val="CC3300"/>
                </a:solidFill>
                <a:effectLst>
                  <a:outerShdw blurRad="38100" dist="38100" dir="2700000" algn="tl">
                    <a:srgbClr val="000000">
                      <a:alpha val="43137"/>
                    </a:srgbClr>
                  </a:outerShdw>
                </a:effectLst>
                <a:latin typeface="Gill Sans MT" pitchFamily="34" charset="0"/>
              </a:rPr>
              <a:t>Instituciones </a:t>
            </a:r>
            <a:r>
              <a:rPr lang="es-ES_tradnl" b="1" dirty="0">
                <a:solidFill>
                  <a:srgbClr val="CC3300"/>
                </a:solidFill>
                <a:effectLst>
                  <a:outerShdw blurRad="38100" dist="38100" dir="2700000" algn="tl">
                    <a:srgbClr val="000000">
                      <a:alpha val="43137"/>
                    </a:srgbClr>
                  </a:outerShdw>
                </a:effectLst>
                <a:latin typeface="Gill Sans MT" pitchFamily="34" charset="0"/>
              </a:rPr>
              <a:t> </a:t>
            </a:r>
            <a:r>
              <a:rPr lang="es-ES_tradnl" b="1" dirty="0" smtClean="0">
                <a:solidFill>
                  <a:srgbClr val="CC3300"/>
                </a:solidFill>
                <a:effectLst>
                  <a:outerShdw blurRad="38100" dist="38100" dir="2700000" algn="tl">
                    <a:srgbClr val="000000">
                      <a:alpha val="43137"/>
                    </a:srgbClr>
                  </a:outerShdw>
                </a:effectLst>
                <a:latin typeface="Gill Sans MT" pitchFamily="34" charset="0"/>
              </a:rPr>
              <a:t>públicas latinoamericanas</a:t>
            </a:r>
            <a:endParaRPr lang="es-ES_tradnl" b="1" dirty="0">
              <a:solidFill>
                <a:srgbClr val="CC3300"/>
              </a:solidFill>
              <a:effectLst>
                <a:outerShdw blurRad="38100" dist="38100" dir="2700000" algn="tl">
                  <a:srgbClr val="000000">
                    <a:alpha val="43137"/>
                  </a:srgbClr>
                </a:outerShdw>
              </a:effectLst>
              <a:latin typeface="Gill Sans MT" pitchFamily="34" charset="0"/>
            </a:endParaRPr>
          </a:p>
          <a:p>
            <a:pPr>
              <a:spcBef>
                <a:spcPct val="50000"/>
              </a:spcBef>
              <a:defRPr/>
            </a:pPr>
            <a:r>
              <a:rPr lang="es-ES_tradnl" sz="2200" dirty="0">
                <a:latin typeface="Gill Sans MT" pitchFamily="34" charset="0"/>
              </a:rPr>
              <a:t>son </a:t>
            </a:r>
            <a:r>
              <a:rPr lang="es-ES_tradnl" sz="2200" i="1" dirty="0">
                <a:latin typeface="Gill Sans MT" pitchFamily="34" charset="0"/>
              </a:rPr>
              <a:t>beneficiarias</a:t>
            </a:r>
            <a:r>
              <a:rPr lang="es-ES_tradnl" sz="2200" dirty="0">
                <a:latin typeface="Gill Sans MT" pitchFamily="34" charset="0"/>
              </a:rPr>
              <a:t> y en cuanto tales participan en la planificación y ejecución de las acciones</a:t>
            </a:r>
            <a:endParaRPr lang="it-IT" sz="2200" dirty="0">
              <a:latin typeface="Gill Sans MT" pitchFamily="34" charset="0"/>
            </a:endParaRPr>
          </a:p>
        </p:txBody>
      </p:sp>
      <p:sp>
        <p:nvSpPr>
          <p:cNvPr id="15" name="Text Box 5"/>
          <p:cNvSpPr txBox="1">
            <a:spLocks noChangeArrowheads="1"/>
          </p:cNvSpPr>
          <p:nvPr/>
        </p:nvSpPr>
        <p:spPr bwMode="auto">
          <a:xfrm>
            <a:off x="279313" y="2894691"/>
            <a:ext cx="12149477" cy="861774"/>
          </a:xfrm>
          <a:prstGeom prst="rect">
            <a:avLst/>
          </a:prstGeom>
          <a:solidFill>
            <a:schemeClr val="accent3">
              <a:lumMod val="75000"/>
              <a:alpha val="56000"/>
            </a:schemeClr>
          </a:solidFill>
          <a:ln w="19050">
            <a:solidFill>
              <a:sysClr val="window" lastClr="FFFFFF"/>
            </a:solidFill>
            <a:miter lim="800000"/>
            <a:headEnd/>
            <a:tailEnd/>
          </a:ln>
        </p:spPr>
        <p:txBody>
          <a:bodyPr wrap="square" lIns="128016" tIns="64008" rIns="128016" bIns="64008">
            <a:spAutoFit/>
          </a:bodyPr>
          <a:lstStyle/>
          <a:p>
            <a:pPr algn="ctr">
              <a:spcBef>
                <a:spcPct val="50000"/>
              </a:spcBef>
              <a:defRPr/>
            </a:pPr>
            <a:r>
              <a:rPr lang="es-ES_tradnl" b="1" kern="0" dirty="0">
                <a:solidFill>
                  <a:srgbClr val="CC3300"/>
                </a:solidFill>
                <a:effectLst>
                  <a:outerShdw blurRad="38100" dist="38100" dir="2700000" algn="tl">
                    <a:srgbClr val="000000">
                      <a:alpha val="43137"/>
                    </a:srgbClr>
                  </a:outerShdw>
                </a:effectLst>
                <a:latin typeface="Gill Sans MT" pitchFamily="34" charset="0"/>
              </a:rPr>
              <a:t>Socios operativos (33 instituciones públicas UE y AL)</a:t>
            </a:r>
          </a:p>
          <a:p>
            <a:pPr>
              <a:defRPr/>
            </a:pPr>
            <a:r>
              <a:rPr lang="es-ES_tradnl" sz="2200" kern="0" dirty="0">
                <a:solidFill>
                  <a:sysClr val="windowText" lastClr="000000"/>
                </a:solidFill>
                <a:latin typeface="Gill Sans MT" pitchFamily="34" charset="0"/>
              </a:rPr>
              <a:t>planifican y ejecutan las acciones del programa de apoyo a las políticas públicas latinoame</a:t>
            </a:r>
            <a:r>
              <a:rPr lang="es-ES_tradnl" sz="2200" kern="0" dirty="0">
                <a:solidFill>
                  <a:sysClr val="windowText" lastClr="000000"/>
                </a:solidFill>
              </a:rPr>
              <a:t>ricanas</a:t>
            </a:r>
            <a:endParaRPr lang="it-IT" sz="2200" kern="0" dirty="0">
              <a:solidFill>
                <a:sysClr val="windowText" lastClr="000000"/>
              </a:solidFill>
            </a:endParaRPr>
          </a:p>
        </p:txBody>
      </p:sp>
      <p:sp>
        <p:nvSpPr>
          <p:cNvPr id="16" name="Text Box 6"/>
          <p:cNvSpPr txBox="1">
            <a:spLocks noChangeArrowheads="1"/>
          </p:cNvSpPr>
          <p:nvPr/>
        </p:nvSpPr>
        <p:spPr bwMode="auto">
          <a:xfrm>
            <a:off x="299996" y="4900614"/>
            <a:ext cx="12190840" cy="861774"/>
          </a:xfrm>
          <a:prstGeom prst="rect">
            <a:avLst/>
          </a:prstGeom>
          <a:solidFill>
            <a:schemeClr val="accent3">
              <a:lumMod val="20000"/>
              <a:lumOff val="80000"/>
            </a:schemeClr>
          </a:solidFill>
          <a:ln w="19050">
            <a:solidFill>
              <a:sysClr val="window" lastClr="FFFFFF"/>
            </a:solidFill>
            <a:miter lim="800000"/>
            <a:headEnd/>
            <a:tailEnd/>
          </a:ln>
        </p:spPr>
        <p:txBody>
          <a:bodyPr wrap="square" lIns="128016" tIns="64008" rIns="128016" bIns="64008">
            <a:spAutoFit/>
          </a:bodyPr>
          <a:lstStyle/>
          <a:p>
            <a:pPr algn="ctr">
              <a:spcBef>
                <a:spcPct val="50000"/>
              </a:spcBef>
              <a:defRPr/>
            </a:pPr>
            <a:r>
              <a:rPr lang="es-ES_tradnl" b="1" kern="0" dirty="0">
                <a:solidFill>
                  <a:srgbClr val="CC3300"/>
                </a:solidFill>
                <a:effectLst>
                  <a:outerShdw blurRad="38100" dist="38100" dir="2700000" algn="tl">
                    <a:srgbClr val="000000">
                      <a:alpha val="43137"/>
                    </a:srgbClr>
                  </a:outerShdw>
                </a:effectLst>
                <a:latin typeface="Gill Sans MT" pitchFamily="34" charset="0"/>
              </a:rPr>
              <a:t>Socios coordinadores (7 organismos UE y AL)</a:t>
            </a:r>
          </a:p>
          <a:p>
            <a:pPr>
              <a:defRPr/>
            </a:pPr>
            <a:r>
              <a:rPr lang="es-ES_tradnl" sz="2200" kern="0" dirty="0">
                <a:solidFill>
                  <a:sysClr val="windowText" lastClr="000000"/>
                </a:solidFill>
                <a:latin typeface="Gill Sans MT" pitchFamily="34" charset="0"/>
              </a:rPr>
              <a:t>coordinan, programan, dan seguimiento, ejecutan actividades de tipo transversal</a:t>
            </a:r>
            <a:endParaRPr lang="it-IT" sz="2200" kern="0" dirty="0">
              <a:solidFill>
                <a:sysClr val="windowText" lastClr="000000"/>
              </a:solidFill>
              <a:latin typeface="Gill Sans MT" pitchFamily="34" charset="0"/>
            </a:endParaRPr>
          </a:p>
        </p:txBody>
      </p:sp>
      <p:sp>
        <p:nvSpPr>
          <p:cNvPr id="17" name="Text Box 6"/>
          <p:cNvSpPr txBox="1">
            <a:spLocks noChangeArrowheads="1"/>
          </p:cNvSpPr>
          <p:nvPr/>
        </p:nvSpPr>
        <p:spPr bwMode="auto">
          <a:xfrm>
            <a:off x="258633" y="3875652"/>
            <a:ext cx="12190840" cy="861774"/>
          </a:xfrm>
          <a:prstGeom prst="rect">
            <a:avLst/>
          </a:prstGeom>
          <a:solidFill>
            <a:schemeClr val="accent3">
              <a:lumMod val="40000"/>
              <a:lumOff val="60000"/>
            </a:schemeClr>
          </a:solidFill>
          <a:ln w="19050">
            <a:solidFill>
              <a:sysClr val="window" lastClr="FFFFFF"/>
            </a:solidFill>
            <a:miter lim="800000"/>
            <a:headEnd/>
            <a:tailEnd/>
          </a:ln>
        </p:spPr>
        <p:txBody>
          <a:bodyPr wrap="square" lIns="128016" tIns="64008" rIns="128016" bIns="64008">
            <a:spAutoFit/>
          </a:bodyPr>
          <a:lstStyle/>
          <a:p>
            <a:pPr algn="ctr">
              <a:spcBef>
                <a:spcPct val="50000"/>
              </a:spcBef>
              <a:defRPr/>
            </a:pPr>
            <a:r>
              <a:rPr lang="es-ES_tradnl" b="1" kern="0" dirty="0">
                <a:solidFill>
                  <a:srgbClr val="CC3300"/>
                </a:solidFill>
                <a:effectLst>
                  <a:outerShdw blurRad="38100" dist="38100" dir="2700000" algn="tl">
                    <a:srgbClr val="000000">
                      <a:alpha val="43137"/>
                    </a:srgbClr>
                  </a:outerShdw>
                </a:effectLst>
                <a:latin typeface="Gill Sans MT" pitchFamily="34" charset="0"/>
              </a:rPr>
              <a:t>Entidades colaboradoras (47 organismos UE y AL)</a:t>
            </a:r>
          </a:p>
          <a:p>
            <a:pPr>
              <a:defRPr/>
            </a:pPr>
            <a:r>
              <a:rPr lang="es-ES_tradnl" sz="2200" kern="0" dirty="0">
                <a:solidFill>
                  <a:sysClr val="windowText" lastClr="000000"/>
                </a:solidFill>
                <a:latin typeface="Gill Sans MT" pitchFamily="34" charset="0"/>
              </a:rPr>
              <a:t>participan en  las acciones, sin gestionar recursos de la subvención CE</a:t>
            </a:r>
            <a:endParaRPr lang="it-IT" sz="2200" kern="0" dirty="0">
              <a:solidFill>
                <a:sysClr val="windowText" lastClr="000000"/>
              </a:solidFill>
              <a:latin typeface="Gill Sans MT" pitchFamily="34" charset="0"/>
            </a:endParaRPr>
          </a:p>
        </p:txBody>
      </p:sp>
      <p:sp>
        <p:nvSpPr>
          <p:cNvPr id="18" name="Text Box 5"/>
          <p:cNvSpPr txBox="1">
            <a:spLocks noChangeArrowheads="1"/>
          </p:cNvSpPr>
          <p:nvPr/>
        </p:nvSpPr>
        <p:spPr bwMode="auto">
          <a:xfrm>
            <a:off x="258632" y="7400944"/>
            <a:ext cx="12149476" cy="861774"/>
          </a:xfrm>
          <a:prstGeom prst="rect">
            <a:avLst/>
          </a:prstGeom>
          <a:solidFill>
            <a:schemeClr val="tx2">
              <a:lumMod val="60000"/>
              <a:lumOff val="40000"/>
              <a:alpha val="62000"/>
            </a:schemeClr>
          </a:solidFill>
          <a:ln w="19050">
            <a:solidFill>
              <a:sysClr val="window" lastClr="FFFFFF"/>
            </a:solidFill>
            <a:miter lim="800000"/>
            <a:headEnd/>
            <a:tailEnd/>
          </a:ln>
          <a:effectLst/>
        </p:spPr>
        <p:txBody>
          <a:bodyPr wrap="square" lIns="128016" tIns="64008" rIns="128016" bIns="64008">
            <a:spAutoFit/>
          </a:bodyPr>
          <a:lstStyle/>
          <a:p>
            <a:pPr algn="ctr">
              <a:spcBef>
                <a:spcPct val="50000"/>
              </a:spcBef>
              <a:defRPr/>
            </a:pPr>
            <a:r>
              <a:rPr lang="es-ES_tradnl" b="1" kern="0" dirty="0">
                <a:solidFill>
                  <a:srgbClr val="CC3300"/>
                </a:solidFill>
                <a:effectLst>
                  <a:outerShdw blurRad="38100" dist="38100" dir="2700000" algn="tl">
                    <a:srgbClr val="000000">
                      <a:alpha val="43137"/>
                    </a:srgbClr>
                  </a:outerShdw>
                </a:effectLst>
                <a:latin typeface="Gill Sans MT" pitchFamily="34" charset="0"/>
              </a:rPr>
              <a:t>Delegaciones de la Unión Europea</a:t>
            </a:r>
          </a:p>
          <a:p>
            <a:pPr algn="ctr">
              <a:defRPr/>
            </a:pPr>
            <a:r>
              <a:rPr lang="es-ES_tradnl" sz="2200" kern="0" dirty="0">
                <a:solidFill>
                  <a:sysClr val="windowText" lastClr="000000"/>
                </a:solidFill>
                <a:latin typeface="Gill Sans MT" pitchFamily="34" charset="0"/>
              </a:rPr>
              <a:t>apoyan la fase de planificación, la complementariedad, las relaciones institucionales, etc.</a:t>
            </a:r>
            <a:endParaRPr lang="it-IT" sz="2200" kern="0" dirty="0">
              <a:solidFill>
                <a:sysClr val="windowText" lastClr="000000"/>
              </a:solidFill>
              <a:latin typeface="Gill Sans MT" pitchFamily="34" charset="0"/>
            </a:endParaRPr>
          </a:p>
        </p:txBody>
      </p:sp>
      <p:sp>
        <p:nvSpPr>
          <p:cNvPr id="19" name="Text Box 4"/>
          <p:cNvSpPr txBox="1">
            <a:spLocks noChangeArrowheads="1"/>
          </p:cNvSpPr>
          <p:nvPr/>
        </p:nvSpPr>
        <p:spPr bwMode="auto">
          <a:xfrm>
            <a:off x="258632" y="6400812"/>
            <a:ext cx="12149477" cy="861774"/>
          </a:xfrm>
          <a:prstGeom prst="rect">
            <a:avLst/>
          </a:prstGeom>
          <a:solidFill>
            <a:schemeClr val="tx2">
              <a:lumMod val="60000"/>
              <a:lumOff val="40000"/>
            </a:schemeClr>
          </a:solidFill>
          <a:ln w="19050">
            <a:solidFill>
              <a:sysClr val="window" lastClr="FFFFFF"/>
            </a:solidFill>
            <a:miter lim="800000"/>
            <a:headEnd/>
            <a:tailEnd/>
          </a:ln>
          <a:effectLst/>
        </p:spPr>
        <p:txBody>
          <a:bodyPr wrap="square" lIns="128016" tIns="64008" rIns="128016" bIns="64008">
            <a:spAutoFit/>
          </a:bodyPr>
          <a:lstStyle/>
          <a:p>
            <a:pPr algn="ctr">
              <a:spcBef>
                <a:spcPct val="50000"/>
              </a:spcBef>
              <a:defRPr/>
            </a:pPr>
            <a:r>
              <a:rPr lang="es-ES_tradnl" b="1" kern="0" dirty="0">
                <a:solidFill>
                  <a:srgbClr val="CC3300"/>
                </a:solidFill>
                <a:effectLst>
                  <a:outerShdw blurRad="38100" dist="38100" dir="2700000" algn="tl">
                    <a:srgbClr val="000000">
                      <a:alpha val="43137"/>
                    </a:srgbClr>
                  </a:outerShdw>
                </a:effectLst>
                <a:latin typeface="Gill Sans MT" pitchFamily="34" charset="0"/>
              </a:rPr>
              <a:t>Comisión Europea</a:t>
            </a:r>
          </a:p>
          <a:p>
            <a:pPr algn="ctr">
              <a:defRPr/>
            </a:pPr>
            <a:r>
              <a:rPr lang="es-ES_tradnl" sz="2200" kern="0" dirty="0">
                <a:solidFill>
                  <a:sysClr val="windowText" lastClr="000000"/>
                </a:solidFill>
                <a:latin typeface="Gill Sans MT" pitchFamily="34" charset="0"/>
              </a:rPr>
              <a:t>autoridad responsable de Eurosocial, supervisa, orienta, etc.</a:t>
            </a:r>
            <a:endParaRPr lang="it-IT" sz="2200" kern="0" dirty="0">
              <a:solidFill>
                <a:sysClr val="windowText" lastClr="000000"/>
              </a:solidFill>
              <a:latin typeface="Gill Sans MT" pitchFamily="34" charset="0"/>
            </a:endParaRPr>
          </a:p>
        </p:txBody>
      </p:sp>
      <p:sp>
        <p:nvSpPr>
          <p:cNvPr id="20" name="Text Box 5"/>
          <p:cNvSpPr txBox="1">
            <a:spLocks noChangeArrowheads="1"/>
          </p:cNvSpPr>
          <p:nvPr/>
        </p:nvSpPr>
        <p:spPr bwMode="auto">
          <a:xfrm>
            <a:off x="258632" y="8401076"/>
            <a:ext cx="12149476" cy="861774"/>
          </a:xfrm>
          <a:prstGeom prst="rect">
            <a:avLst/>
          </a:prstGeom>
          <a:solidFill>
            <a:schemeClr val="accent1">
              <a:lumMod val="20000"/>
              <a:lumOff val="80000"/>
            </a:schemeClr>
          </a:solidFill>
          <a:ln w="19050">
            <a:solidFill>
              <a:sysClr val="window" lastClr="FFFFFF"/>
            </a:solidFill>
            <a:miter lim="800000"/>
            <a:headEnd/>
            <a:tailEnd/>
          </a:ln>
          <a:effectLst/>
        </p:spPr>
        <p:txBody>
          <a:bodyPr wrap="square" lIns="128016" tIns="64008" rIns="128016" bIns="64008">
            <a:spAutoFit/>
          </a:bodyPr>
          <a:lstStyle/>
          <a:p>
            <a:pPr algn="ctr">
              <a:spcBef>
                <a:spcPct val="50000"/>
              </a:spcBef>
              <a:defRPr/>
            </a:pPr>
            <a:r>
              <a:rPr lang="es-ES_tradnl" b="1" kern="0" dirty="0">
                <a:solidFill>
                  <a:srgbClr val="CC3300"/>
                </a:solidFill>
                <a:effectLst>
                  <a:outerShdw blurRad="38100" dist="38100" dir="2700000" algn="tl">
                    <a:srgbClr val="000000">
                      <a:alpha val="43137"/>
                    </a:srgbClr>
                  </a:outerShdw>
                </a:effectLst>
                <a:latin typeface="Gill Sans MT" pitchFamily="34" charset="0"/>
              </a:rPr>
              <a:t>Otros organismos internacionales (BID, CEPAL, etc.)</a:t>
            </a:r>
          </a:p>
          <a:p>
            <a:pPr algn="ctr">
              <a:defRPr/>
            </a:pPr>
            <a:r>
              <a:rPr lang="es-ES_tradnl" sz="2200" kern="0" dirty="0">
                <a:solidFill>
                  <a:sysClr val="windowText" lastClr="000000"/>
                </a:solidFill>
                <a:latin typeface="Gill Sans MT" pitchFamily="34" charset="0"/>
              </a:rPr>
              <a:t>apoyan la reflexión estratégica del programa</a:t>
            </a:r>
            <a:endParaRPr lang="it-IT" sz="2200" kern="0" dirty="0">
              <a:solidFill>
                <a:sysClr val="windowText" lastClr="000000"/>
              </a:solidFill>
              <a:latin typeface="Gill Sans MT" pitchFamily="34" charset="0"/>
            </a:endParaRPr>
          </a:p>
        </p:txBody>
      </p:sp>
      <p:cxnSp>
        <p:nvCxnSpPr>
          <p:cNvPr id="4" name="Straight Connector 3"/>
          <p:cNvCxnSpPr/>
          <p:nvPr/>
        </p:nvCxnSpPr>
        <p:spPr>
          <a:xfrm>
            <a:off x="4182954" y="6211957"/>
            <a:ext cx="342758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849714" y="969774"/>
            <a:ext cx="3051759" cy="560154"/>
          </a:xfrm>
          <a:prstGeom prst="rect">
            <a:avLst/>
          </a:prstGeom>
        </p:spPr>
        <p:txBody>
          <a:bodyPr wrap="none" lIns="128016" tIns="64008" rIns="128016" bIns="64008">
            <a:spAutoFit/>
          </a:bodyPr>
          <a:lstStyle/>
          <a:p>
            <a:r>
              <a:rPr lang="es-ES_tradnl" sz="2800" b="1" dirty="0">
                <a:solidFill>
                  <a:srgbClr val="1E4576"/>
                </a:solidFill>
                <a:latin typeface="Calibri" pitchFamily="34" charset="0"/>
              </a:rPr>
              <a:t>actores principales</a:t>
            </a:r>
            <a:endParaRPr lang="it-IT" sz="2800" dirty="0"/>
          </a:p>
        </p:txBody>
      </p:sp>
    </p:spTree>
    <p:extLst>
      <p:ext uri="{BB962C8B-B14F-4D97-AF65-F5344CB8AC3E}">
        <p14:creationId xmlns:p14="http://schemas.microsoft.com/office/powerpoint/2010/main" val="869629813"/>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9" y="0"/>
            <a:ext cx="258623" cy="517065"/>
          </a:xfrm>
          <a:prstGeom prst="rect">
            <a:avLst/>
          </a:prstGeom>
          <a:noFill/>
          <a:ln w="9525">
            <a:noFill/>
            <a:miter lim="800000"/>
            <a:headEnd/>
            <a:tailEnd/>
          </a:ln>
          <a:effectLst/>
        </p:spPr>
        <p:txBody>
          <a:bodyPr vert="horz" wrap="none" lIns="128016" tIns="64008" rIns="128016" bIns="64008" numCol="1" anchor="ctr" anchorCtr="0" compatLnSpc="1">
            <a:prstTxWarp prst="textNoShape">
              <a:avLst/>
            </a:prstTxWarp>
            <a:spAutoFit/>
          </a:bodyPr>
          <a:lstStyle/>
          <a:p>
            <a:endParaRPr lang="es-ES"/>
          </a:p>
        </p:txBody>
      </p:sp>
      <p:pic>
        <p:nvPicPr>
          <p:cNvPr id="3074" name="Picture 2"/>
          <p:cNvPicPr>
            <a:picLocks noChangeAspect="1" noChangeArrowheads="1"/>
          </p:cNvPicPr>
          <p:nvPr/>
        </p:nvPicPr>
        <p:blipFill>
          <a:blip r:embed="rId3"/>
          <a:srcRect/>
          <a:stretch>
            <a:fillRect/>
          </a:stretch>
        </p:blipFill>
        <p:spPr bwMode="auto">
          <a:xfrm>
            <a:off x="1144216" y="1310792"/>
            <a:ext cx="11101464" cy="7500990"/>
          </a:xfrm>
          <a:prstGeom prst="rect">
            <a:avLst/>
          </a:prstGeom>
          <a:noFill/>
        </p:spPr>
      </p:pic>
      <p:sp>
        <p:nvSpPr>
          <p:cNvPr id="16" name="15 Rectángulo"/>
          <p:cNvSpPr/>
          <p:nvPr/>
        </p:nvSpPr>
        <p:spPr>
          <a:xfrm>
            <a:off x="1911602" y="694814"/>
            <a:ext cx="10334078" cy="560154"/>
          </a:xfrm>
          <a:prstGeom prst="rect">
            <a:avLst/>
          </a:prstGeom>
        </p:spPr>
        <p:txBody>
          <a:bodyPr wrap="square" lIns="128016" tIns="64008" rIns="128016" bIns="64008">
            <a:spAutoFit/>
          </a:bodyPr>
          <a:lstStyle/>
          <a:p>
            <a:pPr marL="560070" indent="-560070"/>
            <a:r>
              <a:rPr lang="es-ES" sz="2800" b="1" dirty="0">
                <a:solidFill>
                  <a:schemeClr val="tx2"/>
                </a:solidFill>
                <a:latin typeface="Gill Sans MT" pitchFamily="34" charset="0"/>
              </a:rPr>
              <a:t>Estructura y papel de cada socio</a:t>
            </a:r>
            <a:r>
              <a:rPr lang="es-ES" sz="2800" b="1" dirty="0"/>
              <a:t> </a:t>
            </a:r>
            <a:endParaRPr lang="es-ES" sz="2800" dirty="0"/>
          </a:p>
        </p:txBody>
      </p:sp>
      <p:sp>
        <p:nvSpPr>
          <p:cNvPr id="6" name="5 Rectángulo"/>
          <p:cNvSpPr/>
          <p:nvPr/>
        </p:nvSpPr>
        <p:spPr>
          <a:xfrm>
            <a:off x="3770548" y="199993"/>
            <a:ext cx="5260504" cy="517065"/>
          </a:xfrm>
          <a:prstGeom prst="rect">
            <a:avLst/>
          </a:prstGeom>
        </p:spPr>
        <p:txBody>
          <a:bodyPr wrap="square" lIns="128016" tIns="64008" rIns="128016" bIns="64008">
            <a:spAutoFit/>
          </a:bodyPr>
          <a:lstStyle/>
          <a:p>
            <a:pPr marL="560070" indent="-560070" algn="ctr"/>
            <a:r>
              <a:rPr lang="es-ES" b="1" dirty="0" smtClean="0">
                <a:solidFill>
                  <a:schemeClr val="tx2"/>
                </a:solidFill>
                <a:latin typeface="Gill Sans MT" pitchFamily="34" charset="0"/>
              </a:rPr>
              <a:t>GESTIÓN DEL PROGRAMA</a:t>
            </a:r>
          </a:p>
        </p:txBody>
      </p:sp>
    </p:spTree>
    <p:extLst>
      <p:ext uri="{BB962C8B-B14F-4D97-AF65-F5344CB8AC3E}">
        <p14:creationId xmlns:p14="http://schemas.microsoft.com/office/powerpoint/2010/main" val="1022640073"/>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5"/>
          <p:cNvSpPr txBox="1">
            <a:spLocks noChangeArrowheads="1"/>
          </p:cNvSpPr>
          <p:nvPr/>
        </p:nvSpPr>
        <p:spPr bwMode="auto">
          <a:xfrm>
            <a:off x="2203134" y="1200125"/>
            <a:ext cx="10080669" cy="56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Calibri" pitchFamily="34" charset="0"/>
              <a:buNone/>
            </a:pPr>
            <a:r>
              <a:rPr lang="es-ES_tradnl" sz="2800" b="1" dirty="0">
                <a:solidFill>
                  <a:schemeClr val="tx2"/>
                </a:solidFill>
                <a:latin typeface="Gill Sans MT" pitchFamily="34" charset="0"/>
                <a:cs typeface="+mn-cs"/>
              </a:rPr>
              <a:t>Socios coordinadores</a:t>
            </a:r>
          </a:p>
        </p:txBody>
      </p:sp>
      <p:graphicFrame>
        <p:nvGraphicFramePr>
          <p:cNvPr id="29738" name="Group 42"/>
          <p:cNvGraphicFramePr>
            <a:graphicFrameLocks noGrp="1"/>
          </p:cNvGraphicFramePr>
          <p:nvPr>
            <p:extLst>
              <p:ext uri="{D42A27DB-BD31-4B8C-83A1-F6EECF244321}">
                <p14:modId xmlns:p14="http://schemas.microsoft.com/office/powerpoint/2010/main" val="1737768919"/>
              </p:ext>
            </p:extLst>
          </p:nvPr>
        </p:nvGraphicFramePr>
        <p:xfrm>
          <a:off x="251317" y="1776264"/>
          <a:ext cx="12197080" cy="4166829"/>
        </p:xfrm>
        <a:graphic>
          <a:graphicData uri="http://schemas.openxmlformats.org/drawingml/2006/table">
            <a:tbl>
              <a:tblPr/>
              <a:tblGrid>
                <a:gridCol w="5349557"/>
                <a:gridCol w="6847523"/>
              </a:tblGrid>
              <a:tr h="64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3400" b="0" i="0" u="none" strike="noStrike" cap="none" normalizeH="0" baseline="0" dirty="0" smtClean="0">
                          <a:ln>
                            <a:noFill/>
                          </a:ln>
                          <a:solidFill>
                            <a:schemeClr val="bg1">
                              <a:lumMod val="85000"/>
                            </a:schemeClr>
                          </a:solidFill>
                          <a:effectLst/>
                          <a:latin typeface="Gill Sans MT" pitchFamily="34" charset="0"/>
                          <a:cs typeface="Arial" pitchFamily="34" charset="0"/>
                        </a:rPr>
                        <a:t>EUROPA</a:t>
                      </a:r>
                      <a:endParaRPr kumimoji="0" lang="it-IT" sz="3400" b="0" i="0" u="none" strike="noStrike" cap="none" normalizeH="0" baseline="0" dirty="0" smtClean="0">
                        <a:ln>
                          <a:noFill/>
                        </a:ln>
                        <a:solidFill>
                          <a:schemeClr val="bg1">
                            <a:lumMod val="85000"/>
                          </a:schemeClr>
                        </a:solidFill>
                        <a:effectLst/>
                        <a:latin typeface="Gill Sans MT" pitchFamily="34" charset="0"/>
                        <a:cs typeface="Arial" pitchFamily="34" charset="0"/>
                      </a:endParaRP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200" b="1" i="0" u="none" strike="noStrike" cap="none" normalizeH="0" baseline="0" smtClean="0">
                        <a:ln>
                          <a:noFill/>
                        </a:ln>
                        <a:solidFill>
                          <a:srgbClr val="FFFFFF"/>
                        </a:solidFill>
                        <a:effectLst/>
                        <a:latin typeface="Calibri" pitchFamily="34" charset="0"/>
                        <a:cs typeface="Arial" pitchFamily="34" charset="0"/>
                      </a:endParaRP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80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500" b="0" i="0" u="none" strike="noStrike" cap="none" normalizeH="0" baseline="0" dirty="0" smtClean="0">
                          <a:ln>
                            <a:noFill/>
                          </a:ln>
                          <a:solidFill>
                            <a:srgbClr val="000000"/>
                          </a:solidFill>
                          <a:effectLst/>
                          <a:latin typeface="Gill Sans MT" pitchFamily="34" charset="0"/>
                          <a:cs typeface="Arial" pitchFamily="34" charset="0"/>
                        </a:rPr>
                        <a:t>España</a:t>
                      </a:r>
                      <a:endParaRPr kumimoji="0" lang="it-IT" sz="2500" b="0" i="0" u="none" strike="noStrike" cap="none" normalizeH="0" baseline="0" dirty="0" smtClean="0">
                        <a:ln>
                          <a:noFill/>
                        </a:ln>
                        <a:solidFill>
                          <a:srgbClr val="000000"/>
                        </a:solidFill>
                        <a:effectLst/>
                        <a:latin typeface="Gill Sans MT" pitchFamily="34" charset="0"/>
                        <a:cs typeface="Arial" pitchFamily="34" charset="0"/>
                      </a:endParaRP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500" b="0" i="0" u="none" strike="noStrike" cap="none" normalizeH="0" baseline="0" dirty="0" smtClean="0">
                          <a:ln>
                            <a:noFill/>
                          </a:ln>
                          <a:solidFill>
                            <a:srgbClr val="3333FF"/>
                          </a:solidFill>
                          <a:effectLst/>
                          <a:latin typeface="Gill Sans MT" pitchFamily="34" charset="0"/>
                          <a:cs typeface="Arial" pitchFamily="34" charset="0"/>
                        </a:rPr>
                        <a:t>FIIAPP</a:t>
                      </a:r>
                      <a:r>
                        <a:rPr kumimoji="0" lang="es-ES_tradnl" sz="2500" b="0" i="0" u="none" strike="noStrike" cap="none" normalizeH="0" baseline="0" dirty="0" smtClean="0">
                          <a:ln>
                            <a:noFill/>
                          </a:ln>
                          <a:solidFill>
                            <a:srgbClr val="000000"/>
                          </a:solidFill>
                          <a:effectLst/>
                          <a:latin typeface="Gill Sans MT" pitchFamily="34" charset="0"/>
                          <a:cs typeface="Arial" pitchFamily="34" charset="0"/>
                        </a:rPr>
                        <a:t> </a:t>
                      </a:r>
                      <a:r>
                        <a:rPr kumimoji="0" lang="it-IT" sz="2500" b="0" i="0" u="none" strike="noStrike" cap="none" normalizeH="0" baseline="0" dirty="0" smtClean="0">
                          <a:ln>
                            <a:noFill/>
                          </a:ln>
                          <a:solidFill>
                            <a:srgbClr val="000000"/>
                          </a:solidFill>
                          <a:effectLst/>
                          <a:latin typeface="Gill Sans MT" pitchFamily="34" charset="0"/>
                          <a:cs typeface="Arial" pitchFamily="34" charset="0"/>
                        </a:rPr>
                        <a:t>– </a:t>
                      </a:r>
                      <a:r>
                        <a:rPr kumimoji="0" lang="es-ES_tradnl" sz="2500" b="0" i="0" u="none" strike="noStrike" cap="none" normalizeH="0" baseline="0" dirty="0" smtClean="0">
                          <a:ln>
                            <a:noFill/>
                          </a:ln>
                          <a:solidFill>
                            <a:srgbClr val="000000"/>
                          </a:solidFill>
                          <a:effectLst/>
                          <a:latin typeface="Gill Sans MT" pitchFamily="34" charset="0"/>
                          <a:cs typeface="Arial" pitchFamily="34" charset="0"/>
                        </a:rPr>
                        <a:t>Fundación Internacional y para Iberoamérica de Administración y                 Políticas Públicas (</a:t>
                      </a:r>
                      <a:r>
                        <a:rPr kumimoji="0" lang="es-ES_tradnl" sz="2500" b="1" i="0" u="none" strike="noStrike" cap="none" normalizeH="0" baseline="0" dirty="0" smtClean="0">
                          <a:ln>
                            <a:noFill/>
                          </a:ln>
                          <a:solidFill>
                            <a:srgbClr val="000000"/>
                          </a:solidFill>
                          <a:effectLst/>
                          <a:latin typeface="Gill Sans MT" pitchFamily="34" charset="0"/>
                          <a:cs typeface="Arial" pitchFamily="34" charset="0"/>
                        </a:rPr>
                        <a:t>líder del consorcio</a:t>
                      </a:r>
                      <a:r>
                        <a:rPr kumimoji="0" lang="es-ES_tradnl" sz="2500" b="0" i="0" u="none" strike="noStrike" cap="none" normalizeH="0" baseline="0" dirty="0" smtClean="0">
                          <a:ln>
                            <a:noFill/>
                          </a:ln>
                          <a:solidFill>
                            <a:srgbClr val="000000"/>
                          </a:solidFill>
                          <a:effectLst/>
                          <a:latin typeface="Gill Sans MT" pitchFamily="34" charset="0"/>
                          <a:cs typeface="Arial" pitchFamily="34" charset="0"/>
                        </a:rPr>
                        <a:t>) </a:t>
                      </a:r>
                      <a:endParaRPr kumimoji="0" lang="it-IT" sz="2500" b="0" i="0" u="none" strike="noStrike" cap="none" normalizeH="0" baseline="0" dirty="0" smtClean="0">
                        <a:ln>
                          <a:noFill/>
                        </a:ln>
                        <a:solidFill>
                          <a:srgbClr val="000000"/>
                        </a:solidFill>
                        <a:effectLst/>
                        <a:latin typeface="Gill Sans MT" pitchFamily="34" charset="0"/>
                        <a:cs typeface="Arial" pitchFamily="34" charset="0"/>
                      </a:endParaRP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BEF"/>
                    </a:solidFill>
                  </a:tcPr>
                </a:tc>
              </a:tr>
              <a:tr h="512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000000"/>
                          </a:solidFill>
                          <a:effectLst/>
                          <a:latin typeface="Gill Sans MT" pitchFamily="34" charset="0"/>
                          <a:cs typeface="Arial" pitchFamily="34" charset="0"/>
                        </a:rPr>
                        <a:t>Italia</a:t>
                      </a: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3333FF"/>
                          </a:solidFill>
                          <a:effectLst/>
                          <a:latin typeface="Gill Sans MT" pitchFamily="34" charset="0"/>
                          <a:cs typeface="Arial" pitchFamily="34" charset="0"/>
                        </a:rPr>
                        <a:t>IILA</a:t>
                      </a:r>
                      <a:r>
                        <a:rPr kumimoji="0" lang="it-IT" sz="2500" b="0" i="0" u="none" strike="noStrike" cap="none" normalizeH="0" baseline="0" dirty="0" smtClean="0">
                          <a:ln>
                            <a:noFill/>
                          </a:ln>
                          <a:solidFill>
                            <a:srgbClr val="000000"/>
                          </a:solidFill>
                          <a:effectLst/>
                          <a:latin typeface="Gill Sans MT" pitchFamily="34" charset="0"/>
                          <a:cs typeface="Arial" pitchFamily="34" charset="0"/>
                        </a:rPr>
                        <a:t> –  </a:t>
                      </a:r>
                      <a:r>
                        <a:rPr kumimoji="0" lang="it-IT" sz="2500" b="0" i="0" u="none" strike="noStrike" cap="none" normalizeH="0" baseline="0" dirty="0" err="1" smtClean="0">
                          <a:ln>
                            <a:noFill/>
                          </a:ln>
                          <a:solidFill>
                            <a:srgbClr val="000000"/>
                          </a:solidFill>
                          <a:effectLst/>
                          <a:latin typeface="Gill Sans MT" pitchFamily="34" charset="0"/>
                          <a:cs typeface="Arial" pitchFamily="34" charset="0"/>
                        </a:rPr>
                        <a:t>Instituto</a:t>
                      </a:r>
                      <a:r>
                        <a:rPr kumimoji="0" lang="it-IT" sz="2500" b="0" i="0" u="none" strike="noStrike" cap="none" normalizeH="0" baseline="0" dirty="0" smtClean="0">
                          <a:ln>
                            <a:noFill/>
                          </a:ln>
                          <a:solidFill>
                            <a:srgbClr val="000000"/>
                          </a:solidFill>
                          <a:effectLst/>
                          <a:latin typeface="Gill Sans MT" pitchFamily="34" charset="0"/>
                          <a:cs typeface="Arial" pitchFamily="34" charset="0"/>
                        </a:rPr>
                        <a:t> Italo Latino Americano</a:t>
                      </a: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7"/>
                    </a:solidFill>
                  </a:tcPr>
                </a:tc>
              </a:tr>
              <a:tr h="526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000000"/>
                          </a:solidFill>
                          <a:effectLst/>
                          <a:latin typeface="Gill Sans MT" pitchFamily="34" charset="0"/>
                          <a:cs typeface="Arial" pitchFamily="34" charset="0"/>
                        </a:rPr>
                        <a:t>Francia</a:t>
                      </a: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3333FF"/>
                          </a:solidFill>
                          <a:effectLst/>
                          <a:latin typeface="Gill Sans MT" pitchFamily="34" charset="0"/>
                          <a:cs typeface="Arial" pitchFamily="34" charset="0"/>
                        </a:rPr>
                        <a:t>FEI</a:t>
                      </a:r>
                      <a:r>
                        <a:rPr kumimoji="0" lang="it-IT" sz="2500" b="0" i="0" u="none" strike="noStrike" cap="none" normalizeH="0" baseline="0" dirty="0" smtClean="0">
                          <a:ln>
                            <a:noFill/>
                          </a:ln>
                          <a:solidFill>
                            <a:srgbClr val="000000"/>
                          </a:solidFill>
                          <a:effectLst/>
                          <a:latin typeface="Gill Sans MT" pitchFamily="34" charset="0"/>
                          <a:cs typeface="Arial" pitchFamily="34" charset="0"/>
                        </a:rPr>
                        <a:t> – </a:t>
                      </a:r>
                      <a:r>
                        <a:rPr lang="it-IT" sz="2500" dirty="0" smtClean="0">
                          <a:latin typeface="Gill Sans MT" pitchFamily="34" charset="0"/>
                        </a:rPr>
                        <a:t>France Expertise </a:t>
                      </a:r>
                      <a:r>
                        <a:rPr lang="it-IT" sz="2500" dirty="0" err="1" smtClean="0">
                          <a:latin typeface="Gill Sans MT" pitchFamily="34" charset="0"/>
                        </a:rPr>
                        <a:t>Internationale</a:t>
                      </a:r>
                      <a:endParaRPr kumimoji="0" lang="it-IT" sz="2500" b="0" i="0" u="none" strike="noStrike" cap="none" normalizeH="0" baseline="0" dirty="0" smtClean="0">
                        <a:ln>
                          <a:noFill/>
                        </a:ln>
                        <a:solidFill>
                          <a:srgbClr val="000000"/>
                        </a:solidFill>
                        <a:effectLst/>
                        <a:latin typeface="Gill Sans MT" pitchFamily="34" charset="0"/>
                        <a:cs typeface="Arial" pitchFamily="34" charset="0"/>
                      </a:endParaRP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BEF"/>
                    </a:solidFill>
                  </a:tcPr>
                </a:tc>
              </a:tr>
              <a:tr h="12019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Gill Sans MT" pitchFamily="34" charset="0"/>
                          <a:cs typeface="Arial" pitchFamily="34" charset="0"/>
                        </a:rPr>
                        <a:t>Alemania</a:t>
                      </a:r>
                      <a:endParaRPr kumimoji="0" lang="it-IT" sz="2500" b="0" i="0" u="none" strike="noStrike" cap="none" normalizeH="0" baseline="0" dirty="0" smtClean="0">
                        <a:ln>
                          <a:noFill/>
                        </a:ln>
                        <a:solidFill>
                          <a:srgbClr val="000000"/>
                        </a:solidFill>
                        <a:effectLst/>
                        <a:latin typeface="Gill Sans MT" pitchFamily="34" charset="0"/>
                        <a:cs typeface="Arial" pitchFamily="34" charset="0"/>
                      </a:endParaRP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500" b="0" i="0" u="none" strike="noStrike" cap="none" normalizeH="0" baseline="0" dirty="0" smtClean="0">
                          <a:ln>
                            <a:noFill/>
                          </a:ln>
                          <a:solidFill>
                            <a:srgbClr val="3333FF"/>
                          </a:solidFill>
                          <a:effectLst/>
                          <a:latin typeface="Gill Sans MT" pitchFamily="34" charset="0"/>
                          <a:cs typeface="Arial" pitchFamily="34" charset="0"/>
                        </a:rPr>
                        <a:t>GIZ</a:t>
                      </a:r>
                      <a:r>
                        <a:rPr kumimoji="0" lang="it-IT" sz="2500" b="0" i="0" u="none" strike="noStrike" cap="none" normalizeH="0" baseline="0" dirty="0" smtClean="0">
                          <a:ln>
                            <a:noFill/>
                          </a:ln>
                          <a:solidFill>
                            <a:srgbClr val="000000"/>
                          </a:solidFill>
                          <a:effectLst/>
                          <a:latin typeface="Gill Sans MT" pitchFamily="34" charset="0"/>
                          <a:cs typeface="Arial" pitchFamily="34" charset="0"/>
                        </a:rPr>
                        <a:t> – Deutsche Gesellschaft für Internationale Zusammenarbeit</a:t>
                      </a:r>
                    </a:p>
                  </a:txBody>
                  <a:tcPr marL="128016" marR="128016" marT="63987" marB="639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7"/>
                    </a:solidFill>
                  </a:tcPr>
                </a:tc>
              </a:tr>
            </a:tbl>
          </a:graphicData>
        </a:graphic>
      </p:graphicFrame>
      <p:graphicFrame>
        <p:nvGraphicFramePr>
          <p:cNvPr id="15" name="Tabella 14"/>
          <p:cNvGraphicFramePr>
            <a:graphicFrameLocks noGrp="1"/>
          </p:cNvGraphicFramePr>
          <p:nvPr>
            <p:extLst>
              <p:ext uri="{D42A27DB-BD31-4B8C-83A1-F6EECF244321}">
                <p14:modId xmlns:p14="http://schemas.microsoft.com/office/powerpoint/2010/main" val="2803520406"/>
              </p:ext>
            </p:extLst>
          </p:nvPr>
        </p:nvGraphicFramePr>
        <p:xfrm>
          <a:off x="251317" y="5808713"/>
          <a:ext cx="12096894" cy="3117034"/>
        </p:xfrm>
        <a:graphic>
          <a:graphicData uri="http://schemas.openxmlformats.org/drawingml/2006/table">
            <a:tbl>
              <a:tblPr firstRow="1" bandRow="1">
                <a:tableStyleId>{5C22544A-7EE6-4342-B048-85BDC9FD1C3A}</a:tableStyleId>
              </a:tblPr>
              <a:tblGrid>
                <a:gridCol w="5403362"/>
                <a:gridCol w="6693532"/>
              </a:tblGrid>
              <a:tr h="640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3400" b="0" dirty="0" smtClean="0">
                          <a:solidFill>
                            <a:schemeClr val="bg1">
                              <a:lumMod val="85000"/>
                            </a:schemeClr>
                          </a:solidFill>
                          <a:latin typeface="Gill Sans MT" pitchFamily="34" charset="0"/>
                        </a:rPr>
                        <a:t>AMERICA LATINA</a:t>
                      </a:r>
                      <a:endParaRPr lang="it-IT" sz="3400" b="0" dirty="0">
                        <a:solidFill>
                          <a:schemeClr val="bg1">
                            <a:lumMod val="85000"/>
                          </a:schemeClr>
                        </a:solidFill>
                        <a:latin typeface="Gill Sans MT" pitchFamily="34" charset="0"/>
                      </a:endParaRPr>
                    </a:p>
                  </a:txBody>
                  <a:tcPr marL="128005" marR="128005" marT="63988" marB="63988"/>
                </a:tc>
                <a:tc>
                  <a:txBody>
                    <a:bodyPr/>
                    <a:lstStyle/>
                    <a:p>
                      <a:endParaRPr lang="it-IT" sz="2500" dirty="0"/>
                    </a:p>
                  </a:txBody>
                  <a:tcPr marL="128005" marR="128005" marT="63988" marB="63988"/>
                </a:tc>
              </a:tr>
              <a:tr h="648458">
                <a:tc>
                  <a:txBody>
                    <a:bodyPr/>
                    <a:lstStyle/>
                    <a:p>
                      <a:r>
                        <a:rPr lang="es-ES_tradnl" sz="2500" u="none" dirty="0" smtClean="0">
                          <a:latin typeface="Gill Sans MT" pitchFamily="34" charset="0"/>
                        </a:rPr>
                        <a:t>Guatemala y Costa Rica</a:t>
                      </a:r>
                      <a:endParaRPr lang="it-IT" sz="2500" u="none" dirty="0">
                        <a:latin typeface="Gill Sans MT" pitchFamily="34" charset="0"/>
                      </a:endParaRPr>
                    </a:p>
                  </a:txBody>
                  <a:tcPr marL="128005" marR="128005" marT="63988" marB="63988"/>
                </a:tc>
                <a:tc>
                  <a:txBody>
                    <a:bodyPr/>
                    <a:lstStyle/>
                    <a:p>
                      <a:r>
                        <a:rPr kumimoji="0" lang="es-ES_tradnl" sz="2500" b="0" i="0" u="none" strike="noStrike" kern="1200" cap="none" normalizeH="0" baseline="0" dirty="0" smtClean="0">
                          <a:ln>
                            <a:noFill/>
                          </a:ln>
                          <a:solidFill>
                            <a:srgbClr val="3333FF"/>
                          </a:solidFill>
                          <a:effectLst/>
                          <a:latin typeface="Gill Sans MT" pitchFamily="34" charset="0"/>
                          <a:ea typeface="+mn-ea"/>
                          <a:cs typeface="Arial" pitchFamily="34" charset="0"/>
                        </a:rPr>
                        <a:t>SICA</a:t>
                      </a:r>
                      <a:r>
                        <a:rPr lang="es-ES_tradnl" sz="2500" dirty="0" smtClean="0">
                          <a:latin typeface="Gill Sans MT" pitchFamily="34" charset="0"/>
                        </a:rPr>
                        <a:t> </a:t>
                      </a:r>
                      <a:r>
                        <a:rPr lang="it-IT" sz="2500" dirty="0" smtClean="0">
                          <a:latin typeface="Gill Sans MT" pitchFamily="34" charset="0"/>
                        </a:rPr>
                        <a:t>–  </a:t>
                      </a:r>
                      <a:r>
                        <a:rPr lang="es-ES_tradnl" sz="2500" dirty="0" smtClean="0">
                          <a:latin typeface="Gill Sans MT" pitchFamily="34" charset="0"/>
                        </a:rPr>
                        <a:t>Sistema de Integración Centroamericana </a:t>
                      </a:r>
                      <a:endParaRPr lang="it-IT" sz="2500" dirty="0">
                        <a:latin typeface="Gill Sans MT" pitchFamily="34" charset="0"/>
                      </a:endParaRPr>
                    </a:p>
                  </a:txBody>
                  <a:tcPr marL="128005" marR="128005" marT="63988" marB="63988"/>
                </a:tc>
              </a:tr>
              <a:tr h="896073">
                <a:tc>
                  <a:txBody>
                    <a:bodyPr/>
                    <a:lstStyle/>
                    <a:p>
                      <a:r>
                        <a:rPr lang="es-ES_tradnl" sz="2500" u="none" dirty="0" smtClean="0">
                          <a:latin typeface="Gill Sans MT" pitchFamily="34" charset="0"/>
                        </a:rPr>
                        <a:t>Brasil</a:t>
                      </a:r>
                      <a:endParaRPr lang="it-IT" sz="2500" u="none" dirty="0">
                        <a:latin typeface="Gill Sans MT" pitchFamily="34" charset="0"/>
                      </a:endParaRPr>
                    </a:p>
                  </a:txBody>
                  <a:tcPr marL="128005" marR="128005" marT="63988" marB="639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_tradnl" sz="2500" b="0" i="0" u="none" strike="noStrike" kern="1200" cap="none" normalizeH="0" baseline="0" dirty="0" smtClean="0">
                          <a:ln>
                            <a:noFill/>
                          </a:ln>
                          <a:solidFill>
                            <a:srgbClr val="3333FF"/>
                          </a:solidFill>
                          <a:effectLst/>
                          <a:latin typeface="Gill Sans MT" pitchFamily="34" charset="0"/>
                          <a:ea typeface="+mn-ea"/>
                          <a:cs typeface="Arial" pitchFamily="34" charset="0"/>
                        </a:rPr>
                        <a:t>ENAP</a:t>
                      </a:r>
                      <a:r>
                        <a:rPr lang="es-ES_tradnl" sz="2500" dirty="0" smtClean="0">
                          <a:latin typeface="Gill Sans MT" pitchFamily="34" charset="0"/>
                        </a:rPr>
                        <a:t> </a:t>
                      </a:r>
                      <a:r>
                        <a:rPr lang="it-IT" sz="2500" dirty="0" smtClean="0">
                          <a:latin typeface="Gill Sans MT" pitchFamily="34" charset="0"/>
                        </a:rPr>
                        <a:t>– </a:t>
                      </a:r>
                      <a:r>
                        <a:rPr lang="es-ES_tradnl" sz="2500" dirty="0" smtClean="0">
                          <a:latin typeface="Gill Sans MT" pitchFamily="34" charset="0"/>
                        </a:rPr>
                        <a:t>Escola Nacional de Administração Pública </a:t>
                      </a:r>
                      <a:endParaRPr lang="it-IT" sz="2500" dirty="0">
                        <a:latin typeface="Gill Sans MT" pitchFamily="34" charset="0"/>
                      </a:endParaRPr>
                    </a:p>
                  </a:txBody>
                  <a:tcPr marL="128005" marR="128005" marT="63988" marB="63988"/>
                </a:tc>
              </a:tr>
              <a:tr h="926367">
                <a:tc>
                  <a:txBody>
                    <a:bodyPr/>
                    <a:lstStyle/>
                    <a:p>
                      <a:r>
                        <a:rPr lang="es-ES_tradnl" sz="2500" u="none" dirty="0" smtClean="0">
                          <a:latin typeface="Gill Sans MT" pitchFamily="34" charset="0"/>
                        </a:rPr>
                        <a:t>Colombia</a:t>
                      </a:r>
                      <a:endParaRPr lang="it-IT" sz="2500" u="none" dirty="0">
                        <a:latin typeface="Gill Sans MT" pitchFamily="34" charset="0"/>
                      </a:endParaRPr>
                    </a:p>
                  </a:txBody>
                  <a:tcPr marL="128005" marR="128005" marT="63988" marB="639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_tradnl" sz="2500" b="0" i="0" u="none" strike="noStrike" kern="1200" cap="none" normalizeH="0" baseline="0" dirty="0" smtClean="0">
                          <a:ln>
                            <a:noFill/>
                          </a:ln>
                          <a:solidFill>
                            <a:srgbClr val="3333FF"/>
                          </a:solidFill>
                          <a:effectLst/>
                          <a:latin typeface="Gill Sans MT" pitchFamily="34" charset="0"/>
                          <a:ea typeface="+mn-ea"/>
                          <a:cs typeface="Arial" pitchFamily="34" charset="0"/>
                        </a:rPr>
                        <a:t>Agencia Presidencial para la Acción Social y la Cooperación Internacional</a:t>
                      </a:r>
                      <a:endParaRPr kumimoji="0" lang="it-IT" sz="2500" b="0" i="0" u="none" strike="noStrike" kern="1200" cap="none" normalizeH="0" baseline="0" dirty="0">
                        <a:ln>
                          <a:noFill/>
                        </a:ln>
                        <a:solidFill>
                          <a:srgbClr val="3333FF"/>
                        </a:solidFill>
                        <a:effectLst/>
                        <a:latin typeface="Gill Sans MT" pitchFamily="34" charset="0"/>
                        <a:ea typeface="+mn-ea"/>
                        <a:cs typeface="Arial" pitchFamily="34" charset="0"/>
                      </a:endParaRPr>
                    </a:p>
                  </a:txBody>
                  <a:tcPr marL="128005" marR="128005" marT="63988" marB="63988"/>
                </a:tc>
              </a:tr>
            </a:tbl>
          </a:graphicData>
        </a:graphic>
      </p:graphicFrame>
      <p:pic>
        <p:nvPicPr>
          <p:cNvPr id="14" name="Picture 30" descr="\\fiiapp-arc2-srv\Eurosocial II\Comunicación\Logo EUROsociAL\EUROsociAL_logo.tif"/>
          <p:cNvPicPr>
            <a:picLocks noChangeAspect="1" noChangeArrowheads="1"/>
          </p:cNvPicPr>
          <p:nvPr/>
        </p:nvPicPr>
        <p:blipFill>
          <a:blip r:embed="rId3"/>
          <a:srcRect/>
          <a:stretch>
            <a:fillRect/>
          </a:stretch>
        </p:blipFill>
        <p:spPr bwMode="auto">
          <a:xfrm>
            <a:off x="400009" y="199994"/>
            <a:ext cx="1505714" cy="1400185"/>
          </a:xfrm>
          <a:prstGeom prst="rect">
            <a:avLst/>
          </a:prstGeom>
          <a:noFill/>
          <a:ln w="9525">
            <a:noFill/>
            <a:miter lim="800000"/>
            <a:headEnd/>
            <a:tailEnd/>
          </a:ln>
        </p:spPr>
      </p:pic>
      <p:sp>
        <p:nvSpPr>
          <p:cNvPr id="6" name="5 Rectángulo"/>
          <p:cNvSpPr/>
          <p:nvPr/>
        </p:nvSpPr>
        <p:spPr>
          <a:xfrm>
            <a:off x="3770548" y="300006"/>
            <a:ext cx="5260504" cy="517065"/>
          </a:xfrm>
          <a:prstGeom prst="rect">
            <a:avLst/>
          </a:prstGeom>
        </p:spPr>
        <p:txBody>
          <a:bodyPr wrap="square" lIns="128016" tIns="64008" rIns="128016" bIns="64008">
            <a:spAutoFit/>
          </a:bodyPr>
          <a:lstStyle/>
          <a:p>
            <a:pPr marL="560070" indent="-560070"/>
            <a:r>
              <a:rPr lang="es-ES" b="1" dirty="0" smtClean="0">
                <a:solidFill>
                  <a:schemeClr val="tx2"/>
                </a:solidFill>
                <a:latin typeface="Gill Sans MT" pitchFamily="34" charset="0"/>
              </a:rPr>
              <a:t>GESTIÓN DEL PROGRAMA</a:t>
            </a:r>
          </a:p>
        </p:txBody>
      </p:sp>
    </p:spTree>
    <p:extLst>
      <p:ext uri="{BB962C8B-B14F-4D97-AF65-F5344CB8AC3E}">
        <p14:creationId xmlns:p14="http://schemas.microsoft.com/office/powerpoint/2010/main" val="40541201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300259" y="1600176"/>
            <a:ext cx="7255919" cy="560154"/>
          </a:xfrm>
          <a:prstGeom prst="rect">
            <a:avLst/>
          </a:prstGeom>
        </p:spPr>
        <p:txBody>
          <a:bodyPr wrap="square" lIns="128016" tIns="64008" rIns="128016" bIns="64008">
            <a:spAutoFit/>
          </a:bodyPr>
          <a:lstStyle/>
          <a:p>
            <a:r>
              <a:rPr lang="es-ES" sz="2800" b="1" dirty="0">
                <a:solidFill>
                  <a:schemeClr val="accent1">
                    <a:lumMod val="75000"/>
                  </a:schemeClr>
                </a:solidFill>
                <a:latin typeface="Gill Sans MT" pitchFamily="34" charset="0"/>
              </a:rPr>
              <a:t>Responsabilidad de coordinación temática</a:t>
            </a:r>
            <a:endParaRPr lang="es-ES" sz="2800" dirty="0">
              <a:solidFill>
                <a:schemeClr val="accent1">
                  <a:lumMod val="75000"/>
                </a:schemeClr>
              </a:solidFill>
              <a:latin typeface="Gill Sans MT" pitchFamily="34" charset="0"/>
            </a:endParaRPr>
          </a:p>
        </p:txBody>
      </p:sp>
      <p:graphicFrame>
        <p:nvGraphicFramePr>
          <p:cNvPr id="25" name="24 Tabla"/>
          <p:cNvGraphicFramePr>
            <a:graphicFrameLocks noGrp="1"/>
          </p:cNvGraphicFramePr>
          <p:nvPr>
            <p:extLst>
              <p:ext uri="{D42A27DB-BD31-4B8C-83A1-F6EECF244321}">
                <p14:modId xmlns:p14="http://schemas.microsoft.com/office/powerpoint/2010/main" val="1769355688"/>
              </p:ext>
            </p:extLst>
          </p:nvPr>
        </p:nvGraphicFramePr>
        <p:xfrm>
          <a:off x="1779183" y="2496344"/>
          <a:ext cx="9640369" cy="6076749"/>
        </p:xfrm>
        <a:graphic>
          <a:graphicData uri="http://schemas.openxmlformats.org/drawingml/2006/table">
            <a:tbl>
              <a:tblPr/>
              <a:tblGrid>
                <a:gridCol w="6229912"/>
                <a:gridCol w="3410457"/>
              </a:tblGrid>
              <a:tr h="1165308">
                <a:tc>
                  <a:txBody>
                    <a:bodyPr/>
                    <a:lstStyle/>
                    <a:p>
                      <a:pPr algn="ctr">
                        <a:spcAft>
                          <a:spcPts val="600"/>
                        </a:spcAft>
                      </a:pPr>
                      <a:r>
                        <a:rPr lang="es-ES" sz="2500" b="1" kern="1400" dirty="0">
                          <a:solidFill>
                            <a:srgbClr val="FFFFFF"/>
                          </a:solidFill>
                          <a:latin typeface="Gill Sans MT"/>
                          <a:ea typeface="Times New Roman"/>
                          <a:cs typeface="Arial"/>
                        </a:rPr>
                        <a:t>AREAS </a:t>
                      </a:r>
                      <a:r>
                        <a:rPr lang="es-ES" sz="2500" b="1" kern="1400" dirty="0" smtClean="0">
                          <a:solidFill>
                            <a:srgbClr val="FFFFFF"/>
                          </a:solidFill>
                          <a:latin typeface="Gill Sans MT"/>
                          <a:ea typeface="Times New Roman"/>
                          <a:cs typeface="Arial"/>
                        </a:rPr>
                        <a:t> TEMÁTICAS</a:t>
                      </a:r>
                      <a:endParaRPr lang="es-ES" sz="2500" kern="1400" dirty="0">
                        <a:solidFill>
                          <a:srgbClr val="000000"/>
                        </a:solidFill>
                        <a:latin typeface="Times New Roman"/>
                        <a:ea typeface="Times New Roman"/>
                      </a:endParaRPr>
                    </a:p>
                  </a:txBody>
                  <a:tcPr marL="89968" marR="89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spcAft>
                          <a:spcPts val="600"/>
                        </a:spcAft>
                      </a:pPr>
                      <a:r>
                        <a:rPr lang="es-ES" sz="2500" b="1" kern="1400" dirty="0">
                          <a:solidFill>
                            <a:srgbClr val="FFFFFF"/>
                          </a:solidFill>
                          <a:latin typeface="Gill Sans MT"/>
                          <a:ea typeface="Times New Roman"/>
                          <a:cs typeface="Arial"/>
                        </a:rPr>
                        <a:t>SOCIOS COORDINADORES </a:t>
                      </a:r>
                      <a:endParaRPr lang="es-ES" sz="2500" kern="1400" dirty="0">
                        <a:solidFill>
                          <a:srgbClr val="000000"/>
                        </a:solidFill>
                        <a:latin typeface="Times New Roman"/>
                        <a:ea typeface="Times New Roman"/>
                      </a:endParaRPr>
                    </a:p>
                  </a:txBody>
                  <a:tcPr marL="89968" marR="89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01647">
                <a:tc>
                  <a:txBody>
                    <a:bodyPr/>
                    <a:lstStyle/>
                    <a:p>
                      <a:pPr marL="342900" lvl="0" indent="-342900" algn="just">
                        <a:spcAft>
                          <a:spcPts val="600"/>
                        </a:spcAft>
                        <a:buFont typeface="+mj-lt"/>
                        <a:buAutoNum type="arabicPeriod"/>
                      </a:pPr>
                      <a:r>
                        <a:rPr lang="es-ES" sz="2500" b="0" kern="1400" dirty="0" smtClean="0">
                          <a:solidFill>
                            <a:schemeClr val="tx2"/>
                          </a:solidFill>
                          <a:latin typeface="Gill Sans MT"/>
                          <a:ea typeface="Times New Roman"/>
                          <a:cs typeface="Arial"/>
                        </a:rPr>
                        <a:t>Salud</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GIZ</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20104">
                <a:tc>
                  <a:txBody>
                    <a:bodyPr/>
                    <a:lstStyle/>
                    <a:p>
                      <a:pPr marL="342900" lvl="0" indent="-342900" algn="just">
                        <a:spcAft>
                          <a:spcPts val="600"/>
                        </a:spcAft>
                        <a:buFont typeface="+mj-lt"/>
                        <a:buAutoNum type="arabicPeriod" startAt="2"/>
                      </a:pPr>
                      <a:r>
                        <a:rPr lang="es-ES" sz="2500" b="0" kern="1400" dirty="0" smtClean="0">
                          <a:solidFill>
                            <a:schemeClr val="tx2"/>
                          </a:solidFill>
                          <a:latin typeface="Gill Sans MT"/>
                          <a:ea typeface="Times New Roman"/>
                          <a:cs typeface="Arial"/>
                        </a:rPr>
                        <a:t>Educación</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GIZ</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78980">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3. </a:t>
                      </a:r>
                      <a:r>
                        <a:rPr lang="es-ES" sz="2500" b="0" kern="1400" baseline="0" dirty="0" smtClean="0">
                          <a:solidFill>
                            <a:schemeClr val="tx2"/>
                          </a:solidFill>
                          <a:latin typeface="Gill Sans MT"/>
                          <a:ea typeface="Times New Roman"/>
                          <a:cs typeface="Arial"/>
                        </a:rPr>
                        <a:t> </a:t>
                      </a:r>
                      <a:r>
                        <a:rPr lang="es-ES" sz="2500" b="0" kern="1400" dirty="0" smtClean="0">
                          <a:solidFill>
                            <a:schemeClr val="tx2"/>
                          </a:solidFill>
                          <a:latin typeface="Gill Sans MT"/>
                          <a:ea typeface="Times New Roman"/>
                          <a:cs typeface="Arial"/>
                        </a:rPr>
                        <a:t>Institucionalización </a:t>
                      </a:r>
                      <a:r>
                        <a:rPr lang="es-ES" sz="2500" b="0" kern="1400" dirty="0">
                          <a:solidFill>
                            <a:schemeClr val="tx2"/>
                          </a:solidFill>
                          <a:latin typeface="Gill Sans MT"/>
                          <a:ea typeface="Times New Roman"/>
                          <a:cs typeface="Arial"/>
                        </a:rPr>
                        <a:t>y </a:t>
                      </a:r>
                      <a:r>
                        <a:rPr lang="es-ES" sz="2500" b="0" kern="1400" dirty="0" smtClean="0">
                          <a:solidFill>
                            <a:schemeClr val="tx2"/>
                          </a:solidFill>
                          <a:latin typeface="Gill Sans MT"/>
                          <a:ea typeface="Times New Roman"/>
                          <a:cs typeface="Arial"/>
                        </a:rPr>
                        <a:t>desarrollo </a:t>
                      </a:r>
                      <a:r>
                        <a:rPr lang="es-ES" sz="2500" b="0" kern="1400" dirty="0">
                          <a:solidFill>
                            <a:schemeClr val="tx2"/>
                          </a:solidFill>
                          <a:latin typeface="Gill Sans MT"/>
                          <a:ea typeface="Times New Roman"/>
                          <a:cs typeface="Arial"/>
                        </a:rPr>
                        <a:t>de Políticas Públicas Sociales</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IILA</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1647">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4.   Políticas </a:t>
                      </a:r>
                      <a:r>
                        <a:rPr lang="es-ES" sz="2500" b="0" kern="1400" dirty="0">
                          <a:solidFill>
                            <a:schemeClr val="tx2"/>
                          </a:solidFill>
                          <a:latin typeface="Gill Sans MT"/>
                          <a:ea typeface="Times New Roman"/>
                          <a:cs typeface="Arial"/>
                        </a:rPr>
                        <a:t>Activas de Empleo</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IILA</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43619">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5.   Finanzas </a:t>
                      </a:r>
                      <a:r>
                        <a:rPr lang="es-ES" sz="2500" b="0" kern="1400" dirty="0">
                          <a:solidFill>
                            <a:schemeClr val="tx2"/>
                          </a:solidFill>
                          <a:latin typeface="Gill Sans MT"/>
                          <a:ea typeface="Times New Roman"/>
                          <a:cs typeface="Arial"/>
                        </a:rPr>
                        <a:t>Públicas</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FIIAPP</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20104">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6.   Institucionalidad </a:t>
                      </a:r>
                      <a:r>
                        <a:rPr lang="es-ES" sz="2500" b="0" kern="1400" dirty="0">
                          <a:solidFill>
                            <a:schemeClr val="tx2"/>
                          </a:solidFill>
                          <a:latin typeface="Gill Sans MT"/>
                          <a:ea typeface="Times New Roman"/>
                          <a:cs typeface="Arial"/>
                        </a:rPr>
                        <a:t>Democrática</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FIIAPP</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1647">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7.   Diálogo </a:t>
                      </a:r>
                      <a:r>
                        <a:rPr lang="es-ES" sz="2500" b="0" kern="1400" dirty="0">
                          <a:solidFill>
                            <a:schemeClr val="tx2"/>
                          </a:solidFill>
                          <a:latin typeface="Gill Sans MT"/>
                          <a:ea typeface="Times New Roman"/>
                          <a:cs typeface="Arial"/>
                        </a:rPr>
                        <a:t>Social</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FIIAPP</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40399">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8.   Descentralización</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a:solidFill>
                            <a:schemeClr val="tx2"/>
                          </a:solidFill>
                          <a:latin typeface="Gill Sans MT"/>
                          <a:ea typeface="Times New Roman"/>
                          <a:cs typeface="Arial"/>
                        </a:rPr>
                        <a:t>GIZ</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1647">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9.   Seguridad </a:t>
                      </a:r>
                      <a:r>
                        <a:rPr lang="es-ES" sz="2500" b="0" kern="1400" dirty="0">
                          <a:solidFill>
                            <a:schemeClr val="tx2"/>
                          </a:solidFill>
                          <a:latin typeface="Gill Sans MT"/>
                          <a:ea typeface="Times New Roman"/>
                          <a:cs typeface="Arial"/>
                        </a:rPr>
                        <a:t>Ciudadana</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smtClean="0">
                          <a:solidFill>
                            <a:schemeClr val="tx2"/>
                          </a:solidFill>
                          <a:latin typeface="Gill Sans MT"/>
                          <a:ea typeface="Times New Roman"/>
                          <a:cs typeface="Arial"/>
                        </a:rPr>
                        <a:t>FEI</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01647">
                <a:tc>
                  <a:txBody>
                    <a:bodyPr/>
                    <a:lstStyle/>
                    <a:p>
                      <a:pPr marL="342900" lvl="0" indent="-342900" algn="just">
                        <a:spcAft>
                          <a:spcPts val="600"/>
                        </a:spcAft>
                        <a:buFont typeface="+mj-lt"/>
                        <a:buNone/>
                      </a:pPr>
                      <a:r>
                        <a:rPr lang="es-ES" sz="2500" b="0" kern="1400" dirty="0" smtClean="0">
                          <a:solidFill>
                            <a:schemeClr val="tx2"/>
                          </a:solidFill>
                          <a:latin typeface="Gill Sans MT"/>
                          <a:ea typeface="Times New Roman"/>
                          <a:cs typeface="Arial"/>
                        </a:rPr>
                        <a:t>10. Justicia</a:t>
                      </a:r>
                      <a:endParaRPr lang="es-ES" sz="2500" b="0"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600"/>
                        </a:spcAft>
                      </a:pPr>
                      <a:r>
                        <a:rPr lang="es-ES" sz="2500" b="1" kern="1400" dirty="0" smtClean="0">
                          <a:solidFill>
                            <a:schemeClr val="tx2"/>
                          </a:solidFill>
                          <a:latin typeface="Gill Sans MT"/>
                          <a:ea typeface="Times New Roman"/>
                          <a:cs typeface="Arial"/>
                        </a:rPr>
                        <a:t>FEI</a:t>
                      </a:r>
                      <a:endParaRPr lang="es-ES" sz="2500" b="1" kern="1400" dirty="0">
                        <a:solidFill>
                          <a:schemeClr val="tx2"/>
                        </a:solidFill>
                        <a:latin typeface="Times New Roman"/>
                        <a:ea typeface="Times New Roman"/>
                      </a:endParaRPr>
                    </a:p>
                  </a:txBody>
                  <a:tcPr marL="89968" marR="89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5" name="4 Rectángulo"/>
          <p:cNvSpPr/>
          <p:nvPr/>
        </p:nvSpPr>
        <p:spPr>
          <a:xfrm>
            <a:off x="3770548" y="300006"/>
            <a:ext cx="5260504" cy="517065"/>
          </a:xfrm>
          <a:prstGeom prst="rect">
            <a:avLst/>
          </a:prstGeom>
        </p:spPr>
        <p:txBody>
          <a:bodyPr wrap="square" lIns="128016" tIns="64008" rIns="128016" bIns="64008">
            <a:spAutoFit/>
          </a:bodyPr>
          <a:lstStyle/>
          <a:p>
            <a:pPr marL="560070" indent="-560070"/>
            <a:r>
              <a:rPr lang="es-ES" b="1" dirty="0" smtClean="0">
                <a:solidFill>
                  <a:schemeClr val="tx2"/>
                </a:solidFill>
                <a:latin typeface="Gill Sans MT" pitchFamily="34" charset="0"/>
              </a:rPr>
              <a:t>GESTIÓN DEL PROGRAMA</a:t>
            </a:r>
          </a:p>
        </p:txBody>
      </p:sp>
    </p:spTree>
    <p:extLst>
      <p:ext uri="{BB962C8B-B14F-4D97-AF65-F5344CB8AC3E}">
        <p14:creationId xmlns:p14="http://schemas.microsoft.com/office/powerpoint/2010/main" val="338890290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22" name="Group 18"/>
          <p:cNvGraphicFramePr>
            <a:graphicFrameLocks noGrp="1"/>
          </p:cNvGraphicFramePr>
          <p:nvPr>
            <p:extLst>
              <p:ext uri="{D42A27DB-BD31-4B8C-83A1-F6EECF244321}">
                <p14:modId xmlns:p14="http://schemas.microsoft.com/office/powerpoint/2010/main" val="3603362340"/>
              </p:ext>
            </p:extLst>
          </p:nvPr>
        </p:nvGraphicFramePr>
        <p:xfrm>
          <a:off x="1216224" y="1288715"/>
          <a:ext cx="11290854" cy="7038030"/>
        </p:xfrm>
        <a:graphic>
          <a:graphicData uri="http://schemas.openxmlformats.org/drawingml/2006/table">
            <a:tbl>
              <a:tblPr/>
              <a:tblGrid>
                <a:gridCol w="11290854"/>
              </a:tblGrid>
              <a:tr h="787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rgbClr val="FFC000"/>
                          </a:solidFill>
                          <a:effectLst/>
                          <a:latin typeface="Gill Sans MT" pitchFamily="34" charset="0"/>
                          <a:cs typeface="Arial" pitchFamily="34" charset="0"/>
                        </a:rPr>
                        <a:t>HACIA EL PLAN ANUAL DE ACCIÓN</a:t>
                      </a:r>
                    </a:p>
                  </a:txBody>
                  <a:tcPr marL="128016" marR="128016" marT="64005" marB="640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8400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800" b="0" i="0" u="none" strike="noStrike" cap="none" normalizeH="0" baseline="0" dirty="0" smtClean="0">
                          <a:ln>
                            <a:noFill/>
                          </a:ln>
                          <a:solidFill>
                            <a:srgbClr val="000066"/>
                          </a:solidFill>
                          <a:effectLst/>
                          <a:latin typeface="Gill Sans MT" pitchFamily="34" charset="0"/>
                          <a:cs typeface="Arial" pitchFamily="34" charset="0"/>
                        </a:rPr>
                        <a:t>I. Análisis de las demandas e identificación de las </a:t>
                      </a:r>
                      <a:r>
                        <a:rPr kumimoji="0" lang="es-ES_tradnl" sz="2800" b="0" i="0" u="sng" strike="noStrike" cap="none" normalizeH="0" baseline="0" dirty="0" smtClean="0">
                          <a:ln>
                            <a:noFill/>
                          </a:ln>
                          <a:solidFill>
                            <a:srgbClr val="000066"/>
                          </a:solidFill>
                          <a:effectLst/>
                          <a:latin typeface="Gill Sans MT" pitchFamily="34" charset="0"/>
                          <a:cs typeface="Arial" pitchFamily="34" charset="0"/>
                        </a:rPr>
                        <a:t>líneas de acción</a:t>
                      </a:r>
                    </a:p>
                  </a:txBody>
                  <a:tcPr marL="128016" marR="128016" marT="64005" marB="640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BEF"/>
                    </a:solidFill>
                  </a:tcPr>
                </a:tc>
              </a:tr>
              <a:tr h="984007">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L" sz="2800" b="0" i="0" u="none" strike="noStrike" cap="none" normalizeH="0" baseline="0" dirty="0" smtClean="0">
                          <a:ln>
                            <a:noFill/>
                          </a:ln>
                          <a:solidFill>
                            <a:srgbClr val="000066"/>
                          </a:solidFill>
                          <a:effectLst/>
                          <a:latin typeface="Gill Sans MT" pitchFamily="34" charset="0"/>
                          <a:cs typeface="Arial" pitchFamily="34" charset="0"/>
                        </a:rPr>
                        <a:t>II. Confirmación y afinamiento de las líneas de acción</a:t>
                      </a:r>
                    </a:p>
                  </a:txBody>
                  <a:tcPr marL="128016" marR="128016" marT="64005" marB="640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7"/>
                    </a:solidFill>
                  </a:tcPr>
                </a:tc>
              </a:tr>
              <a:tr h="984007">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L" sz="2800" b="0" i="0" u="none" strike="noStrike" kern="1200" cap="none" normalizeH="0" baseline="0" dirty="0" smtClean="0">
                          <a:ln>
                            <a:noFill/>
                          </a:ln>
                          <a:solidFill>
                            <a:srgbClr val="000066"/>
                          </a:solidFill>
                          <a:effectLst/>
                          <a:latin typeface="Gill Sans MT" pitchFamily="34" charset="0"/>
                          <a:ea typeface="+mn-ea"/>
                          <a:cs typeface="Arial" pitchFamily="34" charset="0"/>
                        </a:rPr>
                        <a:t>III. Priorización de las líneas de acción para el primer plan</a:t>
                      </a:r>
                    </a:p>
                  </a:txBody>
                  <a:tcPr marL="128016" marR="128016" marT="64005" marB="640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98145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_tradnl" sz="2800" b="0" i="0" u="none" strike="noStrike" cap="none" normalizeH="0" baseline="0" dirty="0" smtClean="0">
                          <a:ln>
                            <a:noFill/>
                          </a:ln>
                          <a:solidFill>
                            <a:srgbClr val="000066"/>
                          </a:solidFill>
                          <a:effectLst/>
                          <a:latin typeface="Gill Sans MT" pitchFamily="34" charset="0"/>
                          <a:cs typeface="Arial" pitchFamily="34" charset="0"/>
                        </a:rPr>
                        <a:t>IV. Encuentros de intercambio y programación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ES_tradnl" sz="2800" b="0" i="0" u="none" strike="noStrike" cap="none" normalizeH="0" baseline="0" dirty="0" smtClean="0">
                        <a:ln>
                          <a:noFill/>
                        </a:ln>
                        <a:solidFill>
                          <a:srgbClr val="000066"/>
                        </a:solidFill>
                        <a:effectLst/>
                        <a:latin typeface="Gill Sans MT" pitchFamily="34" charset="0"/>
                        <a:cs typeface="Arial" pitchFamily="34" charset="0"/>
                      </a:endParaRPr>
                    </a:p>
                  </a:txBody>
                  <a:tcPr marL="128016" marR="128016" marT="64005" marB="640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981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800" b="0" i="0" u="none" strike="noStrike" cap="none" normalizeH="0" baseline="0" dirty="0" smtClean="0">
                          <a:ln>
                            <a:noFill/>
                          </a:ln>
                          <a:solidFill>
                            <a:srgbClr val="000066"/>
                          </a:solidFill>
                          <a:effectLst/>
                          <a:latin typeface="Gill Sans MT" pitchFamily="34" charset="0"/>
                          <a:cs typeface="Arial" pitchFamily="34" charset="0"/>
                        </a:rPr>
                        <a:t>V. Diseño de acciones (proyectos)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_tradnl" sz="2800" b="0" i="0" u="none" strike="noStrike" cap="none" normalizeH="0" baseline="0" dirty="0" smtClean="0">
                        <a:ln>
                          <a:noFill/>
                        </a:ln>
                        <a:solidFill>
                          <a:srgbClr val="000066"/>
                        </a:solidFill>
                        <a:effectLst/>
                        <a:latin typeface="Gill Sans MT" pitchFamily="34" charset="0"/>
                        <a:cs typeface="Arial" pitchFamily="34" charset="0"/>
                      </a:endParaRPr>
                    </a:p>
                  </a:txBody>
                  <a:tcPr marL="128016" marR="128016" marT="64005" marB="640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r>
              <a:tr h="13357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800" b="0" i="0" u="none" strike="noStrike" cap="none" normalizeH="0" baseline="0" dirty="0" smtClean="0">
                          <a:ln>
                            <a:noFill/>
                          </a:ln>
                          <a:solidFill>
                            <a:srgbClr val="000066"/>
                          </a:solidFill>
                          <a:effectLst/>
                          <a:latin typeface="Gill Sans MT" pitchFamily="34" charset="0"/>
                          <a:cs typeface="Arial" pitchFamily="34" charset="0"/>
                        </a:rPr>
                        <a:t>VI. Elaboración del Plan de Acción 2011-2012</a:t>
                      </a:r>
                    </a:p>
                  </a:txBody>
                  <a:tcPr marL="128016" marR="128016" marT="64005" marB="640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5" name="13 Rectángulo"/>
          <p:cNvSpPr/>
          <p:nvPr/>
        </p:nvSpPr>
        <p:spPr>
          <a:xfrm>
            <a:off x="2101151" y="404762"/>
            <a:ext cx="10149213" cy="904863"/>
          </a:xfrm>
          <a:prstGeom prst="rect">
            <a:avLst/>
          </a:prstGeom>
        </p:spPr>
        <p:txBody>
          <a:bodyPr wrap="square" lIns="128016" tIns="64008" rIns="128016" bIns="64008">
            <a:spAutoFit/>
          </a:bodyPr>
          <a:lstStyle/>
          <a:p>
            <a:pPr marL="560070" indent="-560070" algn="ctr"/>
            <a:r>
              <a:rPr lang="es-ES" sz="2800" b="1" dirty="0">
                <a:solidFill>
                  <a:schemeClr val="tx2"/>
                </a:solidFill>
                <a:latin typeface="Gill Sans MT" pitchFamily="34" charset="0"/>
              </a:rPr>
              <a:t>PASOS DE LA PLANIFICACI</a:t>
            </a:r>
            <a:r>
              <a:rPr lang="es-CL" sz="2800" b="1" dirty="0">
                <a:solidFill>
                  <a:schemeClr val="tx2"/>
                </a:solidFill>
                <a:latin typeface="Gill Sans MT" pitchFamily="34" charset="0"/>
              </a:rPr>
              <a:t>ÓN DE LAS ACCIONES</a:t>
            </a:r>
            <a:endParaRPr lang="es-ES" sz="2800" b="1" dirty="0">
              <a:solidFill>
                <a:schemeClr val="tx2"/>
              </a:solidFill>
              <a:latin typeface="Gill Sans MT" pitchFamily="34" charset="0"/>
            </a:endParaRPr>
          </a:p>
          <a:p>
            <a:pPr lvl="0"/>
            <a:endParaRPr lang="es-ES" sz="2200" b="1" dirty="0">
              <a:solidFill>
                <a:schemeClr val="tx2"/>
              </a:solidFill>
              <a:latin typeface="Gill Sans MT" pitchFamily="34" charset="0"/>
            </a:endParaRPr>
          </a:p>
        </p:txBody>
      </p:sp>
    </p:spTree>
    <p:extLst>
      <p:ext uri="{BB962C8B-B14F-4D97-AF65-F5344CB8AC3E}">
        <p14:creationId xmlns:p14="http://schemas.microsoft.com/office/powerpoint/2010/main" val="46436641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400272" y="800072"/>
            <a:ext cx="10401328" cy="517065"/>
          </a:xfrm>
          <a:prstGeom prst="rect">
            <a:avLst/>
          </a:prstGeom>
        </p:spPr>
        <p:txBody>
          <a:bodyPr wrap="square" lIns="128016" tIns="64008" rIns="128016" bIns="64008">
            <a:spAutoFit/>
          </a:bodyPr>
          <a:lstStyle/>
          <a:p>
            <a:pPr marL="560070" indent="-560070"/>
            <a:r>
              <a:rPr lang="es-ES" b="1" dirty="0" smtClean="0">
                <a:solidFill>
                  <a:schemeClr val="tx2"/>
                </a:solidFill>
                <a:latin typeface="Gill Sans MT" pitchFamily="34" charset="0"/>
              </a:rPr>
              <a:t> PASOS EN LA PLANIFICACI</a:t>
            </a:r>
            <a:r>
              <a:rPr lang="es-CL" b="1" dirty="0" smtClean="0">
                <a:solidFill>
                  <a:schemeClr val="tx2"/>
                </a:solidFill>
                <a:latin typeface="Gill Sans MT" pitchFamily="34" charset="0"/>
              </a:rPr>
              <a:t>ÓN DE LAS ACCIONES</a:t>
            </a:r>
            <a:endParaRPr lang="es-ES" b="1" dirty="0" smtClean="0">
              <a:solidFill>
                <a:schemeClr val="tx2"/>
              </a:solidFill>
              <a:latin typeface="Gill Sans MT" pitchFamily="34" charset="0"/>
            </a:endParaRPr>
          </a:p>
        </p:txBody>
      </p:sp>
      <p:pic>
        <p:nvPicPr>
          <p:cNvPr id="7" name="table"/>
          <p:cNvPicPr>
            <a:picLocks noChangeAspect="1"/>
          </p:cNvPicPr>
          <p:nvPr/>
        </p:nvPicPr>
        <p:blipFill>
          <a:blip r:embed="rId3"/>
          <a:stretch>
            <a:fillRect/>
          </a:stretch>
        </p:blipFill>
        <p:spPr>
          <a:xfrm>
            <a:off x="1504256" y="1920280"/>
            <a:ext cx="5200178" cy="6330653"/>
          </a:xfrm>
          <a:prstGeom prst="rect">
            <a:avLst/>
          </a:prstGeom>
        </p:spPr>
      </p:pic>
      <p:pic>
        <p:nvPicPr>
          <p:cNvPr id="8" name="table"/>
          <p:cNvPicPr>
            <a:picLocks noChangeAspect="1"/>
          </p:cNvPicPr>
          <p:nvPr/>
        </p:nvPicPr>
        <p:blipFill>
          <a:blip r:embed="rId4"/>
          <a:stretch>
            <a:fillRect/>
          </a:stretch>
        </p:blipFill>
        <p:spPr>
          <a:xfrm>
            <a:off x="8256206" y="1920280"/>
            <a:ext cx="7531813" cy="6425735"/>
          </a:xfrm>
          <a:prstGeom prst="rect">
            <a:avLst/>
          </a:prstGeom>
        </p:spPr>
      </p:pic>
    </p:spTree>
    <p:extLst>
      <p:ext uri="{BB962C8B-B14F-4D97-AF65-F5344CB8AC3E}">
        <p14:creationId xmlns:p14="http://schemas.microsoft.com/office/powerpoint/2010/main" val="149204070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200246" y="800072"/>
            <a:ext cx="10101333" cy="517065"/>
          </a:xfrm>
          <a:prstGeom prst="rect">
            <a:avLst/>
          </a:prstGeom>
        </p:spPr>
        <p:txBody>
          <a:bodyPr wrap="square" lIns="128016" tIns="64008" rIns="128016" bIns="64008">
            <a:spAutoFit/>
          </a:bodyPr>
          <a:lstStyle/>
          <a:p>
            <a:pPr marL="560070" indent="-560070"/>
            <a:r>
              <a:rPr lang="es-ES" b="1" dirty="0" smtClean="0">
                <a:solidFill>
                  <a:schemeClr val="tx2"/>
                </a:solidFill>
                <a:latin typeface="Gill Sans MT" pitchFamily="34" charset="0"/>
              </a:rPr>
              <a:t>   PASOS DE LA PLANIFICACI</a:t>
            </a:r>
            <a:r>
              <a:rPr lang="es-CL" b="1" dirty="0" smtClean="0">
                <a:solidFill>
                  <a:schemeClr val="tx2"/>
                </a:solidFill>
                <a:latin typeface="Gill Sans MT" pitchFamily="34" charset="0"/>
              </a:rPr>
              <a:t>ÓN DE LAS ACCIONES</a:t>
            </a:r>
            <a:endParaRPr lang="es-ES" b="1" dirty="0" smtClean="0">
              <a:solidFill>
                <a:schemeClr val="tx2"/>
              </a:solidFill>
              <a:latin typeface="Gill Sans MT" pitchFamily="34" charset="0"/>
            </a:endParaRPr>
          </a:p>
        </p:txBody>
      </p:sp>
      <p:pic>
        <p:nvPicPr>
          <p:cNvPr id="9" name="table"/>
          <p:cNvPicPr>
            <a:picLocks noChangeAspect="1"/>
          </p:cNvPicPr>
          <p:nvPr/>
        </p:nvPicPr>
        <p:blipFill>
          <a:blip r:embed="rId3"/>
          <a:stretch>
            <a:fillRect/>
          </a:stretch>
        </p:blipFill>
        <p:spPr>
          <a:xfrm>
            <a:off x="2430824" y="2352328"/>
            <a:ext cx="3360974" cy="5481536"/>
          </a:xfrm>
          <a:prstGeom prst="rect">
            <a:avLst/>
          </a:prstGeom>
        </p:spPr>
      </p:pic>
      <p:pic>
        <p:nvPicPr>
          <p:cNvPr id="10" name="table"/>
          <p:cNvPicPr>
            <a:picLocks noChangeAspect="1"/>
          </p:cNvPicPr>
          <p:nvPr/>
        </p:nvPicPr>
        <p:blipFill>
          <a:blip r:embed="rId4"/>
          <a:stretch>
            <a:fillRect/>
          </a:stretch>
        </p:blipFill>
        <p:spPr>
          <a:xfrm>
            <a:off x="7840960" y="1489398"/>
            <a:ext cx="6656467" cy="2996458"/>
          </a:xfrm>
          <a:prstGeom prst="rect">
            <a:avLst/>
          </a:prstGeom>
        </p:spPr>
      </p:pic>
      <p:pic>
        <p:nvPicPr>
          <p:cNvPr id="11" name="table"/>
          <p:cNvPicPr>
            <a:picLocks noChangeAspect="1"/>
          </p:cNvPicPr>
          <p:nvPr/>
        </p:nvPicPr>
        <p:blipFill>
          <a:blip r:embed="rId5"/>
          <a:stretch>
            <a:fillRect/>
          </a:stretch>
        </p:blipFill>
        <p:spPr>
          <a:xfrm>
            <a:off x="8063253" y="4872664"/>
            <a:ext cx="6434174" cy="3334369"/>
          </a:xfrm>
          <a:prstGeom prst="rect">
            <a:avLst/>
          </a:prstGeom>
        </p:spPr>
      </p:pic>
    </p:spTree>
    <p:extLst>
      <p:ext uri="{BB962C8B-B14F-4D97-AF65-F5344CB8AC3E}">
        <p14:creationId xmlns:p14="http://schemas.microsoft.com/office/powerpoint/2010/main" val="352374801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00232" y="700057"/>
            <a:ext cx="9401241" cy="517065"/>
          </a:xfrm>
          <a:prstGeom prst="rect">
            <a:avLst/>
          </a:prstGeom>
        </p:spPr>
        <p:txBody>
          <a:bodyPr wrap="square" lIns="128016" tIns="64008" rIns="128016" bIns="64008">
            <a:spAutoFit/>
          </a:bodyPr>
          <a:lstStyle/>
          <a:p>
            <a:pPr marL="560070" indent="-560070"/>
            <a:r>
              <a:rPr lang="es-ES" b="1" dirty="0" smtClean="0">
                <a:solidFill>
                  <a:schemeClr val="tx2"/>
                </a:solidFill>
                <a:latin typeface="Gill Sans MT" pitchFamily="34" charset="0"/>
              </a:rPr>
              <a:t>     PASOS DE LA PLANIFICACI</a:t>
            </a:r>
            <a:r>
              <a:rPr lang="es-CL" b="1" dirty="0" smtClean="0">
                <a:solidFill>
                  <a:schemeClr val="tx2"/>
                </a:solidFill>
                <a:latin typeface="Gill Sans MT" pitchFamily="34" charset="0"/>
              </a:rPr>
              <a:t>ÓN DE LAS ACCIONES</a:t>
            </a:r>
            <a:endParaRPr lang="es-ES" b="1" dirty="0" smtClean="0">
              <a:solidFill>
                <a:schemeClr val="tx2"/>
              </a:solidFill>
              <a:latin typeface="Gill Sans MT" pitchFamily="34" charset="0"/>
            </a:endParaRPr>
          </a:p>
        </p:txBody>
      </p:sp>
      <p:pic>
        <p:nvPicPr>
          <p:cNvPr id="9" name="table"/>
          <p:cNvPicPr>
            <a:picLocks noChangeAspect="1"/>
          </p:cNvPicPr>
          <p:nvPr/>
        </p:nvPicPr>
        <p:blipFill>
          <a:blip r:embed="rId3"/>
          <a:stretch>
            <a:fillRect/>
          </a:stretch>
        </p:blipFill>
        <p:spPr>
          <a:xfrm>
            <a:off x="496144" y="2002936"/>
            <a:ext cx="3588130" cy="5852013"/>
          </a:xfrm>
          <a:prstGeom prst="rect">
            <a:avLst/>
          </a:prstGeom>
        </p:spPr>
      </p:pic>
      <p:pic>
        <p:nvPicPr>
          <p:cNvPr id="10" name="table"/>
          <p:cNvPicPr>
            <a:picLocks noChangeAspect="1"/>
          </p:cNvPicPr>
          <p:nvPr/>
        </p:nvPicPr>
        <p:blipFill>
          <a:blip r:embed="rId4"/>
          <a:stretch>
            <a:fillRect/>
          </a:stretch>
        </p:blipFill>
        <p:spPr>
          <a:xfrm>
            <a:off x="9066031" y="1226749"/>
            <a:ext cx="6708149" cy="3440711"/>
          </a:xfrm>
          <a:prstGeom prst="rect">
            <a:avLst/>
          </a:prstGeom>
        </p:spPr>
      </p:pic>
      <p:pic>
        <p:nvPicPr>
          <p:cNvPr id="11" name="table"/>
          <p:cNvPicPr>
            <a:picLocks noChangeAspect="1"/>
          </p:cNvPicPr>
          <p:nvPr/>
        </p:nvPicPr>
        <p:blipFill>
          <a:blip r:embed="rId5"/>
          <a:stretch>
            <a:fillRect/>
          </a:stretch>
        </p:blipFill>
        <p:spPr>
          <a:xfrm>
            <a:off x="9066029" y="4794019"/>
            <a:ext cx="6708151" cy="3475749"/>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863" y="4152528"/>
            <a:ext cx="4019493" cy="217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778417"/>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00285" y="359179"/>
            <a:ext cx="9701280" cy="517065"/>
          </a:xfrm>
          <a:prstGeom prst="rect">
            <a:avLst/>
          </a:prstGeom>
        </p:spPr>
        <p:txBody>
          <a:bodyPr wrap="square" lIns="128016" tIns="64008" rIns="128016" bIns="64008">
            <a:spAutoFit/>
          </a:bodyPr>
          <a:lstStyle/>
          <a:p>
            <a:pPr marL="560070" indent="-560070"/>
            <a:r>
              <a:rPr lang="es-ES" b="1" dirty="0" smtClean="0">
                <a:solidFill>
                  <a:schemeClr val="tx2"/>
                </a:solidFill>
                <a:latin typeface="Gill Sans MT" pitchFamily="34" charset="0"/>
              </a:rPr>
              <a:t>PASOS DE LA PLANIFICACI</a:t>
            </a:r>
            <a:r>
              <a:rPr lang="es-CL" b="1" dirty="0" smtClean="0">
                <a:solidFill>
                  <a:schemeClr val="tx2"/>
                </a:solidFill>
                <a:latin typeface="Gill Sans MT" pitchFamily="34" charset="0"/>
              </a:rPr>
              <a:t>ÓN DE LAS ACCIONES</a:t>
            </a:r>
            <a:endParaRPr lang="es-ES" b="1" dirty="0" smtClean="0">
              <a:solidFill>
                <a:schemeClr val="tx2"/>
              </a:solidFill>
              <a:latin typeface="Gill Sans MT"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208" y="1776264"/>
            <a:ext cx="15221715" cy="672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510667"/>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00103" y="2800344"/>
            <a:ext cx="11134414" cy="3100408"/>
          </a:xfrm>
          <a:ln w="19050" cap="rnd">
            <a:solidFill>
              <a:schemeClr val="tx2"/>
            </a:solidFill>
          </a:ln>
          <a:effectLst/>
          <a:scene3d>
            <a:camera prst="orthographicFront"/>
            <a:lightRig rig="flood" dir="t"/>
          </a:scene3d>
          <a:sp3d>
            <a:bevelT/>
            <a:bevelB/>
          </a:sp3d>
        </p:spPr>
        <p:txBody>
          <a:bodyPr>
            <a:normAutofit fontScale="90000"/>
          </a:bodyPr>
          <a:lstStyle/>
          <a:p>
            <a:pPr lvl="0"/>
            <a:r>
              <a:rPr lang="es-ES" dirty="0"/>
              <a:t/>
            </a:r>
            <a:br>
              <a:rPr lang="es-ES" dirty="0"/>
            </a:br>
            <a:r>
              <a:rPr lang="es-ES" b="1" dirty="0">
                <a:solidFill>
                  <a:srgbClr val="FF0000"/>
                </a:solidFill>
              </a:rPr>
              <a:t> </a:t>
            </a:r>
            <a:r>
              <a:rPr lang="es-ES" dirty="0">
                <a:solidFill>
                  <a:srgbClr val="FF0000"/>
                </a:solidFill>
              </a:rPr>
              <a:t/>
            </a:r>
            <a:br>
              <a:rPr lang="es-ES" dirty="0">
                <a:solidFill>
                  <a:srgbClr val="FF0000"/>
                </a:solidFill>
              </a:rPr>
            </a:br>
            <a:r>
              <a:rPr lang="es-ES" b="1" dirty="0">
                <a:solidFill>
                  <a:srgbClr val="FF0000"/>
                </a:solidFill>
              </a:rPr>
              <a:t> </a:t>
            </a:r>
            <a:r>
              <a:rPr lang="es-ES" sz="5600" b="1" dirty="0">
                <a:solidFill>
                  <a:srgbClr val="FF0000"/>
                </a:solidFill>
              </a:rPr>
              <a:t> </a:t>
            </a:r>
            <a:br>
              <a:rPr lang="es-ES" sz="5600" b="1" dirty="0">
                <a:solidFill>
                  <a:srgbClr val="FF0000"/>
                </a:solidFill>
              </a:rPr>
            </a:br>
            <a:r>
              <a:rPr lang="es-ES" sz="5600" b="1" dirty="0">
                <a:solidFill>
                  <a:srgbClr val="FF0000"/>
                </a:solidFill>
              </a:rPr>
              <a:t/>
            </a:r>
            <a:br>
              <a:rPr lang="es-ES" sz="5600" b="1" dirty="0">
                <a:solidFill>
                  <a:srgbClr val="FF0000"/>
                </a:solidFill>
              </a:rPr>
            </a:br>
            <a:r>
              <a:rPr lang="es-ES" sz="5000" b="1" dirty="0">
                <a:solidFill>
                  <a:schemeClr val="tx2"/>
                </a:solidFill>
                <a:latin typeface="Gill Sans MT" pitchFamily="34" charset="0"/>
              </a:rPr>
              <a:t>Presentación del Programa </a:t>
            </a:r>
            <a:r>
              <a:rPr lang="es-ES" sz="5000" b="1" dirty="0" err="1">
                <a:solidFill>
                  <a:schemeClr val="tx2"/>
                </a:solidFill>
                <a:latin typeface="Gill Sans MT" pitchFamily="34" charset="0"/>
              </a:rPr>
              <a:t>EUROsociAL</a:t>
            </a:r>
            <a:r>
              <a:rPr lang="es-ES" sz="5000" b="1" dirty="0">
                <a:solidFill>
                  <a:schemeClr val="tx2"/>
                </a:solidFill>
                <a:latin typeface="Gill Sans MT" pitchFamily="34" charset="0"/>
              </a:rPr>
              <a:t> II y de los objetivos del   </a:t>
            </a:r>
            <a:r>
              <a:rPr lang="es-ES" sz="5000" b="1" dirty="0" smtClean="0">
                <a:solidFill>
                  <a:schemeClr val="tx2"/>
                </a:solidFill>
                <a:latin typeface="Gill Sans MT" pitchFamily="34" charset="0"/>
              </a:rPr>
              <a:t>encuentro</a:t>
            </a:r>
            <a:r>
              <a:rPr lang="es-ES" sz="3100" dirty="0">
                <a:solidFill>
                  <a:srgbClr val="1F497D"/>
                </a:solidFill>
                <a:latin typeface="Gill Sans MT" pitchFamily="34" charset="0"/>
              </a:rPr>
              <a:t/>
            </a:r>
            <a:br>
              <a:rPr lang="es-ES" sz="3100" dirty="0">
                <a:solidFill>
                  <a:srgbClr val="1F497D"/>
                </a:solidFill>
                <a:latin typeface="Gill Sans MT" pitchFamily="34" charset="0"/>
              </a:rPr>
            </a:br>
            <a:r>
              <a:rPr lang="es-ES" sz="5600" dirty="0">
                <a:solidFill>
                  <a:schemeClr val="tx2"/>
                </a:solidFill>
                <a:latin typeface="Gill Sans MT" pitchFamily="34" charset="0"/>
              </a:rPr>
              <a:t/>
            </a:r>
            <a:br>
              <a:rPr lang="es-ES" sz="5600" dirty="0">
                <a:solidFill>
                  <a:schemeClr val="tx2"/>
                </a:solidFill>
                <a:latin typeface="Gill Sans MT" pitchFamily="34" charset="0"/>
              </a:rPr>
            </a:br>
            <a:r>
              <a:rPr lang="es-ES" sz="5600" dirty="0">
                <a:solidFill>
                  <a:schemeClr val="tx2"/>
                </a:solidFill>
                <a:latin typeface="Gill Sans MT" pitchFamily="34" charset="0"/>
              </a:rPr>
              <a:t/>
            </a:r>
            <a:br>
              <a:rPr lang="es-ES" sz="5600" dirty="0">
                <a:solidFill>
                  <a:schemeClr val="tx2"/>
                </a:solidFill>
                <a:latin typeface="Gill Sans MT" pitchFamily="34" charset="0"/>
              </a:rPr>
            </a:br>
            <a:r>
              <a:rPr lang="es-ES" sz="5600" b="1" dirty="0">
                <a:solidFill>
                  <a:srgbClr val="1F497D"/>
                </a:solidFill>
                <a:latin typeface="Gill Sans MT" pitchFamily="34" charset="0"/>
              </a:rPr>
              <a:t/>
            </a:r>
            <a:br>
              <a:rPr lang="es-ES" sz="5600" b="1" dirty="0">
                <a:solidFill>
                  <a:srgbClr val="1F497D"/>
                </a:solidFill>
                <a:latin typeface="Gill Sans MT" pitchFamily="34" charset="0"/>
              </a:rPr>
            </a:br>
            <a:r>
              <a:rPr lang="es-ES" sz="5600" b="1" dirty="0"/>
              <a:t> </a:t>
            </a:r>
            <a:r>
              <a:rPr lang="es-ES" sz="5600" dirty="0"/>
              <a:t/>
            </a:r>
            <a:br>
              <a:rPr lang="es-ES" sz="5600" dirty="0"/>
            </a:br>
            <a:endParaRPr lang="es-ES" sz="5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767" y="8536584"/>
            <a:ext cx="5786834" cy="106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5" name="Rectangle 3"/>
          <p:cNvSpPr>
            <a:spLocks noChangeArrowheads="1"/>
          </p:cNvSpPr>
          <p:nvPr/>
        </p:nvSpPr>
        <p:spPr bwMode="auto">
          <a:xfrm>
            <a:off x="0" y="497982"/>
            <a:ext cx="2146870"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sz="1700">
                <a:latin typeface="Arial" pitchFamily="34" charset="0"/>
                <a:ea typeface="Times New Roman" pitchFamily="18" charset="0"/>
                <a:cs typeface="Arial" pitchFamily="34" charset="0"/>
              </a:rPr>
              <a:t>                               </a:t>
            </a:r>
            <a:endParaRPr lang="es-ES">
              <a:latin typeface="Arial" pitchFamily="34" charset="0"/>
              <a:cs typeface="Arial" pitchFamily="34" charset="0"/>
            </a:endParaRPr>
          </a:p>
        </p:txBody>
      </p:sp>
      <p:sp>
        <p:nvSpPr>
          <p:cNvPr id="10" name="9 CuadroTexto"/>
          <p:cNvSpPr txBox="1"/>
          <p:nvPr/>
        </p:nvSpPr>
        <p:spPr>
          <a:xfrm>
            <a:off x="3232448" y="6528792"/>
            <a:ext cx="6336671" cy="1606594"/>
          </a:xfrm>
          <a:prstGeom prst="rect">
            <a:avLst/>
          </a:prstGeom>
          <a:noFill/>
        </p:spPr>
        <p:txBody>
          <a:bodyPr wrap="square" lIns="128016" tIns="64008" rIns="128016" bIns="64008" rtlCol="0">
            <a:spAutoFit/>
          </a:bodyPr>
          <a:lstStyle/>
          <a:p>
            <a:pPr algn="ctr"/>
            <a:r>
              <a:rPr lang="es-ES" sz="2400" b="1" dirty="0" smtClean="0">
                <a:solidFill>
                  <a:schemeClr val="tx2"/>
                </a:solidFill>
              </a:rPr>
              <a:t>Andrés Sanz</a:t>
            </a:r>
          </a:p>
          <a:p>
            <a:pPr algn="ctr"/>
            <a:r>
              <a:rPr lang="es-ES" sz="2400" b="1" dirty="0" smtClean="0">
                <a:solidFill>
                  <a:schemeClr val="tx2"/>
                </a:solidFill>
              </a:rPr>
              <a:t>Coordinador de las Áreas Temáticas de Finanzas Públicas, Institucionalidad Democrática y Diálogo Social</a:t>
            </a:r>
            <a:endParaRPr lang="es-ES" sz="1800" b="1" dirty="0">
              <a:solidFill>
                <a:schemeClr val="tx2"/>
              </a:solidFill>
            </a:endParaRPr>
          </a:p>
        </p:txBody>
      </p:sp>
    </p:spTree>
    <p:extLst>
      <p:ext uri="{BB962C8B-B14F-4D97-AF65-F5344CB8AC3E}">
        <p14:creationId xmlns:p14="http://schemas.microsoft.com/office/powerpoint/2010/main" val="3312352848"/>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3 Rectángulo"/>
          <p:cNvSpPr>
            <a:spLocks noChangeArrowheads="1"/>
          </p:cNvSpPr>
          <p:nvPr/>
        </p:nvSpPr>
        <p:spPr bwMode="auto">
          <a:xfrm>
            <a:off x="2065918" y="400050"/>
            <a:ext cx="10484365" cy="56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p>
            <a:pPr algn="ctr"/>
            <a:r>
              <a:rPr lang="es-CL" sz="2800" b="1" dirty="0">
                <a:solidFill>
                  <a:schemeClr val="accent1">
                    <a:lumMod val="75000"/>
                  </a:schemeClr>
                </a:solidFill>
                <a:latin typeface="Gill Sans MT" pitchFamily="34" charset="0"/>
              </a:rPr>
              <a:t>Cronograma previsto</a:t>
            </a:r>
            <a:endParaRPr lang="es-ES" sz="2800" b="1" dirty="0">
              <a:solidFill>
                <a:schemeClr val="tx2"/>
              </a:solidFill>
              <a:latin typeface="Gill Sans MT" pitchFamily="34" charset="0"/>
              <a:ea typeface="+mj-ea"/>
              <a:cs typeface="+mj-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264" y="1344216"/>
            <a:ext cx="10563225" cy="717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374487"/>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248" y="552128"/>
            <a:ext cx="11134414" cy="936104"/>
          </a:xfrm>
          <a:ln w="19050" cap="rnd">
            <a:solidFill>
              <a:schemeClr val="tx2"/>
            </a:solidFill>
          </a:ln>
          <a:effectLst/>
          <a:scene3d>
            <a:camera prst="orthographicFront"/>
            <a:lightRig rig="flood" dir="t"/>
          </a:scene3d>
          <a:sp3d>
            <a:bevelT/>
            <a:bevelB/>
          </a:sp3d>
        </p:spPr>
        <p:txBody>
          <a:bodyPr>
            <a:normAutofit/>
          </a:bodyPr>
          <a:lstStyle/>
          <a:p>
            <a:pPr lvl="0"/>
            <a:r>
              <a:rPr lang="es-ES" sz="5000" b="1" dirty="0" smtClean="0">
                <a:solidFill>
                  <a:schemeClr val="tx2"/>
                </a:solidFill>
                <a:latin typeface="Gill Sans MT" pitchFamily="34" charset="0"/>
              </a:rPr>
              <a:t>Estructura y objetivos del encuentro</a:t>
            </a:r>
            <a:endParaRPr lang="es-ES" sz="5600" dirty="0"/>
          </a:p>
        </p:txBody>
      </p:sp>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6" name="5 Rectángulo"/>
          <p:cNvSpPr/>
          <p:nvPr/>
        </p:nvSpPr>
        <p:spPr>
          <a:xfrm>
            <a:off x="640160" y="1776264"/>
            <a:ext cx="11377264" cy="6777240"/>
          </a:xfrm>
          <a:prstGeom prst="rect">
            <a:avLst/>
          </a:prstGeom>
        </p:spPr>
        <p:txBody>
          <a:bodyPr wrap="square" lIns="128016" tIns="64008" rIns="128016" bIns="64008">
            <a:spAutoFit/>
          </a:bodyPr>
          <a:lstStyle/>
          <a:p>
            <a:pPr algn="just"/>
            <a:r>
              <a:rPr lang="es-ES" sz="3600" b="1" dirty="0" smtClean="0">
                <a:solidFill>
                  <a:schemeClr val="accent1">
                    <a:lumMod val="75000"/>
                  </a:schemeClr>
                </a:solidFill>
              </a:rPr>
              <a:t>Objetivos:</a:t>
            </a:r>
          </a:p>
          <a:p>
            <a:pPr algn="just"/>
            <a:endParaRPr lang="es-ES" sz="3600" dirty="0"/>
          </a:p>
          <a:p>
            <a:pPr marL="1623060" lvl="2" indent="-342900" algn="just">
              <a:buFont typeface="Arial" pitchFamily="34" charset="0"/>
              <a:buChar char="•"/>
            </a:pPr>
            <a:r>
              <a:rPr lang="es-ES" sz="3600" dirty="0" smtClean="0">
                <a:solidFill>
                  <a:schemeClr val="accent1">
                    <a:lumMod val="75000"/>
                  </a:schemeClr>
                </a:solidFill>
              </a:rPr>
              <a:t>Compartir los intereses expresados por cada país</a:t>
            </a:r>
          </a:p>
          <a:p>
            <a:pPr marL="1623060" lvl="2" indent="-342900" algn="just">
              <a:buFont typeface="Arial" pitchFamily="34" charset="0"/>
              <a:buChar char="•"/>
            </a:pPr>
            <a:r>
              <a:rPr lang="es-ES" sz="3600" dirty="0" smtClean="0">
                <a:solidFill>
                  <a:schemeClr val="accent1">
                    <a:lumMod val="75000"/>
                  </a:schemeClr>
                </a:solidFill>
              </a:rPr>
              <a:t>Poner en común una serie de experiencias internacionales, latinoamericanas y europeas.</a:t>
            </a:r>
          </a:p>
          <a:p>
            <a:pPr marL="1623060" lvl="2" indent="-342900" algn="just">
              <a:buFont typeface="Arial" pitchFamily="34" charset="0"/>
              <a:buChar char="•"/>
            </a:pPr>
            <a:r>
              <a:rPr lang="es-ES" sz="3600" dirty="0" smtClean="0">
                <a:solidFill>
                  <a:schemeClr val="accent1">
                    <a:lumMod val="75000"/>
                  </a:schemeClr>
                </a:solidFill>
              </a:rPr>
              <a:t>Establecer la relación entre instituciones latinoamericanas y socios operativos</a:t>
            </a:r>
          </a:p>
          <a:p>
            <a:pPr marL="1623060" lvl="2" indent="-342900" algn="just">
              <a:buFont typeface="Arial" pitchFamily="34" charset="0"/>
              <a:buChar char="•"/>
            </a:pPr>
            <a:r>
              <a:rPr lang="es-ES" sz="3600" dirty="0" smtClean="0">
                <a:solidFill>
                  <a:schemeClr val="accent1">
                    <a:lumMod val="75000"/>
                  </a:schemeClr>
                </a:solidFill>
              </a:rPr>
              <a:t>Definir líneas estratégicas para el programa en esta línea de acción</a:t>
            </a:r>
          </a:p>
          <a:p>
            <a:pPr marL="1623060" lvl="2" indent="-342900" algn="just">
              <a:buFont typeface="Arial" pitchFamily="34" charset="0"/>
              <a:buChar char="•"/>
            </a:pPr>
            <a:r>
              <a:rPr lang="es-ES" sz="3600" dirty="0" smtClean="0">
                <a:solidFill>
                  <a:schemeClr val="accent1">
                    <a:lumMod val="75000"/>
                  </a:schemeClr>
                </a:solidFill>
              </a:rPr>
              <a:t>Concordar los temas a abordar por los proyectos</a:t>
            </a:r>
          </a:p>
          <a:p>
            <a:pPr marL="1623060" lvl="2" indent="-342900" algn="just">
              <a:buFont typeface="Arial" pitchFamily="34" charset="0"/>
              <a:buChar char="•"/>
            </a:pPr>
            <a:r>
              <a:rPr lang="es-ES" sz="3600" dirty="0" smtClean="0">
                <a:solidFill>
                  <a:schemeClr val="accent1">
                    <a:lumMod val="75000"/>
                  </a:schemeClr>
                </a:solidFill>
              </a:rPr>
              <a:t>Elaborar un perfil por cada proyecto</a:t>
            </a:r>
          </a:p>
          <a:p>
            <a:pPr marL="1623060" lvl="2" indent="-342900" algn="just">
              <a:buFont typeface="Arial" pitchFamily="34" charset="0"/>
              <a:buChar char="•"/>
            </a:pPr>
            <a:r>
              <a:rPr lang="es-ES" sz="3600" dirty="0" smtClean="0">
                <a:solidFill>
                  <a:schemeClr val="accent1">
                    <a:lumMod val="75000"/>
                  </a:schemeClr>
                </a:solidFill>
              </a:rPr>
              <a:t>Avanzar en la formulación de los proyectos</a:t>
            </a:r>
          </a:p>
        </p:txBody>
      </p:sp>
    </p:spTree>
    <p:extLst>
      <p:ext uri="{BB962C8B-B14F-4D97-AF65-F5344CB8AC3E}">
        <p14:creationId xmlns:p14="http://schemas.microsoft.com/office/powerpoint/2010/main" val="1541439438"/>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248" y="552128"/>
            <a:ext cx="11134414" cy="936104"/>
          </a:xfrm>
          <a:ln w="19050" cap="rnd">
            <a:solidFill>
              <a:schemeClr val="tx2"/>
            </a:solidFill>
          </a:ln>
          <a:effectLst/>
          <a:scene3d>
            <a:camera prst="orthographicFront"/>
            <a:lightRig rig="flood" dir="t"/>
          </a:scene3d>
          <a:sp3d>
            <a:bevelT/>
            <a:bevelB/>
          </a:sp3d>
        </p:spPr>
        <p:txBody>
          <a:bodyPr>
            <a:normAutofit/>
          </a:bodyPr>
          <a:lstStyle/>
          <a:p>
            <a:pPr lvl="0"/>
            <a:r>
              <a:rPr lang="es-ES" sz="5000" b="1" dirty="0" smtClean="0">
                <a:solidFill>
                  <a:schemeClr val="tx2"/>
                </a:solidFill>
                <a:latin typeface="Gill Sans MT" pitchFamily="34" charset="0"/>
              </a:rPr>
              <a:t>Estructura del encuentro</a:t>
            </a:r>
            <a:endParaRPr lang="es-ES" sz="5600" dirty="0"/>
          </a:p>
        </p:txBody>
      </p:sp>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6" name="5 Rectángulo"/>
          <p:cNvSpPr/>
          <p:nvPr/>
        </p:nvSpPr>
        <p:spPr>
          <a:xfrm>
            <a:off x="640160" y="2136304"/>
            <a:ext cx="11377264" cy="6038576"/>
          </a:xfrm>
          <a:prstGeom prst="rect">
            <a:avLst/>
          </a:prstGeom>
        </p:spPr>
        <p:txBody>
          <a:bodyPr wrap="square" lIns="128016" tIns="64008" rIns="128016" bIns="64008">
            <a:spAutoFit/>
          </a:bodyPr>
          <a:lstStyle/>
          <a:p>
            <a:pPr marL="742950" indent="-742950" algn="just">
              <a:buAutoNum type="arabicPeriod"/>
            </a:pPr>
            <a:r>
              <a:rPr lang="es-ES" sz="3200" b="1" dirty="0">
                <a:solidFill>
                  <a:schemeClr val="accent1">
                    <a:lumMod val="75000"/>
                  </a:schemeClr>
                </a:solidFill>
              </a:rPr>
              <a:t>Explicación del programa</a:t>
            </a:r>
          </a:p>
          <a:p>
            <a:pPr marL="742950" indent="-742950" algn="just">
              <a:buAutoNum type="arabicPeriod"/>
            </a:pPr>
            <a:r>
              <a:rPr lang="es-ES" sz="3200" b="1" dirty="0" smtClean="0">
                <a:solidFill>
                  <a:schemeClr val="accent1">
                    <a:lumMod val="75000"/>
                  </a:schemeClr>
                </a:solidFill>
              </a:rPr>
              <a:t>Presentación </a:t>
            </a:r>
            <a:r>
              <a:rPr lang="es-ES" sz="3200" b="1" dirty="0">
                <a:solidFill>
                  <a:schemeClr val="accent1">
                    <a:lumMod val="75000"/>
                  </a:schemeClr>
                </a:solidFill>
              </a:rPr>
              <a:t>de experiencias de interés para la línea de acción</a:t>
            </a:r>
          </a:p>
          <a:p>
            <a:pPr marL="742950" indent="-742950" algn="just">
              <a:buAutoNum type="arabicPeriod"/>
            </a:pPr>
            <a:r>
              <a:rPr lang="es-ES" sz="3200" b="1" dirty="0">
                <a:solidFill>
                  <a:schemeClr val="accent1">
                    <a:lumMod val="75000"/>
                  </a:schemeClr>
                </a:solidFill>
              </a:rPr>
              <a:t>Presentación por parte de las instituciones de los aspectos de su interés a incorporar al programa</a:t>
            </a:r>
          </a:p>
          <a:p>
            <a:pPr marL="742950" indent="-742950" algn="just">
              <a:buAutoNum type="arabicPeriod"/>
            </a:pPr>
            <a:r>
              <a:rPr lang="es-ES" sz="3200" b="1" dirty="0">
                <a:solidFill>
                  <a:schemeClr val="accent1">
                    <a:lumMod val="75000"/>
                  </a:schemeClr>
                </a:solidFill>
              </a:rPr>
              <a:t>Discusión entre los altos cargos latinoamericanos para concordar las líneas estratégicas a abordar en los próximos años en la línea de acción</a:t>
            </a:r>
          </a:p>
          <a:p>
            <a:pPr marL="742950" indent="-742950" algn="just">
              <a:buAutoNum type="arabicPeriod"/>
            </a:pPr>
            <a:r>
              <a:rPr lang="es-ES" sz="3200" b="1" dirty="0">
                <a:solidFill>
                  <a:schemeClr val="accent1">
                    <a:lumMod val="75000"/>
                  </a:schemeClr>
                </a:solidFill>
              </a:rPr>
              <a:t>Definición de perfiles de proyectos entre los </a:t>
            </a:r>
            <a:r>
              <a:rPr lang="es-ES" sz="3200" b="1" dirty="0" smtClean="0">
                <a:solidFill>
                  <a:schemeClr val="accent1">
                    <a:lumMod val="75000"/>
                  </a:schemeClr>
                </a:solidFill>
              </a:rPr>
              <a:t>representantes de </a:t>
            </a:r>
            <a:r>
              <a:rPr lang="es-ES" sz="3200" b="1" dirty="0">
                <a:solidFill>
                  <a:schemeClr val="accent1">
                    <a:lumMod val="75000"/>
                  </a:schemeClr>
                </a:solidFill>
              </a:rPr>
              <a:t>las instituciones latinoamericanas y los socios </a:t>
            </a:r>
            <a:r>
              <a:rPr lang="es-ES" sz="3200" b="1" dirty="0" smtClean="0">
                <a:solidFill>
                  <a:schemeClr val="accent1">
                    <a:lumMod val="75000"/>
                  </a:schemeClr>
                </a:solidFill>
              </a:rPr>
              <a:t>operativos</a:t>
            </a:r>
          </a:p>
          <a:p>
            <a:pPr marL="742950" indent="-742950" algn="just">
              <a:buAutoNum type="arabicPeriod"/>
            </a:pPr>
            <a:r>
              <a:rPr lang="es-ES" sz="3200" b="1" dirty="0" smtClean="0">
                <a:solidFill>
                  <a:schemeClr val="accent1">
                    <a:lumMod val="75000"/>
                  </a:schemeClr>
                </a:solidFill>
              </a:rPr>
              <a:t>Trabajo sobre los perfiles definidos por parte de los socios operativos para avanzar en la formulación</a:t>
            </a:r>
            <a:endParaRPr lang="es-ES" sz="3200" b="1" dirty="0">
              <a:solidFill>
                <a:schemeClr val="accent1">
                  <a:lumMod val="75000"/>
                </a:schemeClr>
              </a:solidFill>
            </a:endParaRPr>
          </a:p>
        </p:txBody>
      </p:sp>
    </p:spTree>
    <p:extLst>
      <p:ext uri="{BB962C8B-B14F-4D97-AF65-F5344CB8AC3E}">
        <p14:creationId xmlns:p14="http://schemas.microsoft.com/office/powerpoint/2010/main" val="3800564076"/>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248" y="552128"/>
            <a:ext cx="11134414" cy="936104"/>
          </a:xfrm>
          <a:ln w="19050" cap="rnd">
            <a:solidFill>
              <a:schemeClr val="tx2"/>
            </a:solidFill>
          </a:ln>
          <a:effectLst/>
          <a:scene3d>
            <a:camera prst="orthographicFront"/>
            <a:lightRig rig="flood" dir="t"/>
          </a:scene3d>
          <a:sp3d>
            <a:bevelT/>
            <a:bevelB/>
          </a:sp3d>
        </p:spPr>
        <p:txBody>
          <a:bodyPr>
            <a:normAutofit/>
          </a:bodyPr>
          <a:lstStyle/>
          <a:p>
            <a:pPr lvl="0"/>
            <a:r>
              <a:rPr lang="es-ES" sz="5000" b="1" dirty="0" smtClean="0">
                <a:solidFill>
                  <a:schemeClr val="tx2"/>
                </a:solidFill>
                <a:latin typeface="Gill Sans MT" pitchFamily="34" charset="0"/>
              </a:rPr>
              <a:t>Estructura del encuentro</a:t>
            </a:r>
            <a:endParaRPr lang="es-ES" sz="5600" dirty="0"/>
          </a:p>
        </p:txBody>
      </p:sp>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6" name="5 Rectángulo"/>
          <p:cNvSpPr/>
          <p:nvPr/>
        </p:nvSpPr>
        <p:spPr>
          <a:xfrm>
            <a:off x="640160" y="1776264"/>
            <a:ext cx="11377264" cy="6223242"/>
          </a:xfrm>
          <a:prstGeom prst="rect">
            <a:avLst/>
          </a:prstGeom>
        </p:spPr>
        <p:txBody>
          <a:bodyPr wrap="square" lIns="128016" tIns="64008" rIns="128016" bIns="64008">
            <a:spAutoFit/>
          </a:bodyPr>
          <a:lstStyle/>
          <a:p>
            <a:pPr algn="just"/>
            <a:r>
              <a:rPr lang="es-ES" sz="3600" b="1" dirty="0" smtClean="0">
                <a:solidFill>
                  <a:schemeClr val="accent1">
                    <a:lumMod val="75000"/>
                  </a:schemeClr>
                </a:solidFill>
              </a:rPr>
              <a:t>Como resumen es un encuentro de trabajo que pretende casar los intereses expresados por las instituciones latinoamericanas con las posibilidades del programa.</a:t>
            </a:r>
          </a:p>
          <a:p>
            <a:pPr algn="just"/>
            <a:endParaRPr lang="es-ES" sz="3600" b="1" dirty="0">
              <a:solidFill>
                <a:schemeClr val="accent1">
                  <a:lumMod val="75000"/>
                </a:schemeClr>
              </a:solidFill>
            </a:endParaRPr>
          </a:p>
          <a:p>
            <a:pPr algn="just"/>
            <a:r>
              <a:rPr lang="es-ES" sz="3600" b="1" dirty="0" smtClean="0">
                <a:solidFill>
                  <a:schemeClr val="accent1">
                    <a:lumMod val="75000"/>
                  </a:schemeClr>
                </a:solidFill>
              </a:rPr>
              <a:t>No es un seminario de discusión sobre la temática de la línea de trabajo, esto junto con otro tipo de actividades se realizará en la ejecución de los proyectos.</a:t>
            </a:r>
          </a:p>
          <a:p>
            <a:pPr algn="just"/>
            <a:endParaRPr lang="es-ES" sz="3600" b="1" dirty="0">
              <a:solidFill>
                <a:schemeClr val="accent1">
                  <a:lumMod val="75000"/>
                </a:schemeClr>
              </a:solidFill>
            </a:endParaRPr>
          </a:p>
          <a:p>
            <a:pPr algn="just"/>
            <a:r>
              <a:rPr lang="es-ES" sz="3600" b="1" dirty="0" smtClean="0">
                <a:solidFill>
                  <a:schemeClr val="accent1">
                    <a:lumMod val="75000"/>
                  </a:schemeClr>
                </a:solidFill>
              </a:rPr>
              <a:t>Hay actores importantes que faltan porque no han sido incluidos en los </a:t>
            </a:r>
            <a:r>
              <a:rPr lang="es-ES" sz="3600" b="1" dirty="0" err="1" smtClean="0">
                <a:solidFill>
                  <a:schemeClr val="accent1">
                    <a:lumMod val="75000"/>
                  </a:schemeClr>
                </a:solidFill>
              </a:rPr>
              <a:t>inteseses</a:t>
            </a:r>
            <a:r>
              <a:rPr lang="es-ES" sz="3600" b="1" dirty="0" smtClean="0">
                <a:solidFill>
                  <a:schemeClr val="accent1">
                    <a:lumMod val="75000"/>
                  </a:schemeClr>
                </a:solidFill>
              </a:rPr>
              <a:t> de los gobiernos: parlamentos, Entidades Superiores de Fiscalización,  Sociedad Civil.</a:t>
            </a:r>
            <a:endParaRPr lang="es-ES" sz="3600" b="1" dirty="0">
              <a:solidFill>
                <a:schemeClr val="accent1">
                  <a:lumMod val="75000"/>
                </a:schemeClr>
              </a:solidFill>
            </a:endParaRPr>
          </a:p>
        </p:txBody>
      </p:sp>
    </p:spTree>
    <p:extLst>
      <p:ext uri="{BB962C8B-B14F-4D97-AF65-F5344CB8AC3E}">
        <p14:creationId xmlns:p14="http://schemas.microsoft.com/office/powerpoint/2010/main" val="3119043082"/>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6" name="5 Rectángulo"/>
          <p:cNvSpPr/>
          <p:nvPr/>
        </p:nvSpPr>
        <p:spPr>
          <a:xfrm>
            <a:off x="928192" y="3936504"/>
            <a:ext cx="11377264" cy="1237262"/>
          </a:xfrm>
          <a:prstGeom prst="rect">
            <a:avLst/>
          </a:prstGeom>
        </p:spPr>
        <p:txBody>
          <a:bodyPr wrap="square" lIns="128016" tIns="64008" rIns="128016" bIns="64008">
            <a:spAutoFit/>
          </a:bodyPr>
          <a:lstStyle/>
          <a:p>
            <a:pPr algn="ctr"/>
            <a:r>
              <a:rPr lang="es-ES" sz="7200" b="1" dirty="0" smtClean="0">
                <a:solidFill>
                  <a:schemeClr val="accent1">
                    <a:lumMod val="75000"/>
                  </a:schemeClr>
                </a:solidFill>
                <a:latin typeface="Edwardian Script ITC" pitchFamily="66" charset="0"/>
              </a:rPr>
              <a:t>Muchas gracias por su atención</a:t>
            </a:r>
            <a:endParaRPr lang="es-ES" sz="7200" b="1" dirty="0">
              <a:solidFill>
                <a:schemeClr val="accent1">
                  <a:lumMod val="75000"/>
                </a:schemeClr>
              </a:solidFill>
              <a:latin typeface="Edwardian Script ITC" pitchFamily="66" charset="0"/>
            </a:endParaRPr>
          </a:p>
        </p:txBody>
      </p:sp>
      <p:sp>
        <p:nvSpPr>
          <p:cNvPr id="3" name="2 Título"/>
          <p:cNvSpPr>
            <a:spLocks noGrp="1"/>
          </p:cNvSpPr>
          <p:nvPr>
            <p:ph type="ctrTitle"/>
          </p:nvPr>
        </p:nvSpPr>
        <p:spPr/>
        <p:txBody>
          <a:bodyPr/>
          <a:lstStyle/>
          <a:p>
            <a:endParaRPr lang="es-ES"/>
          </a:p>
        </p:txBody>
      </p:sp>
    </p:spTree>
    <p:extLst>
      <p:ext uri="{BB962C8B-B14F-4D97-AF65-F5344CB8AC3E}">
        <p14:creationId xmlns:p14="http://schemas.microsoft.com/office/powerpoint/2010/main" val="225446178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7" name="6 Título"/>
          <p:cNvSpPr>
            <a:spLocks noGrp="1"/>
          </p:cNvSpPr>
          <p:nvPr>
            <p:ph type="ctrTitle"/>
          </p:nvPr>
        </p:nvSpPr>
        <p:spPr/>
        <p:txBody>
          <a:bodyPr/>
          <a:lstStyle/>
          <a:p>
            <a:endParaRPr lang="es-ES"/>
          </a:p>
        </p:txBody>
      </p:sp>
      <p:sp>
        <p:nvSpPr>
          <p:cNvPr id="11" name="2 Marcador de contenido"/>
          <p:cNvSpPr txBox="1">
            <a:spLocks/>
          </p:cNvSpPr>
          <p:nvPr/>
        </p:nvSpPr>
        <p:spPr>
          <a:xfrm>
            <a:off x="712168" y="1720408"/>
            <a:ext cx="11500470" cy="6628184"/>
          </a:xfrm>
          <a:prstGeom prst="rect">
            <a:avLst/>
          </a:prstGeom>
        </p:spPr>
        <p:txBody>
          <a:bodyPr vert="horz" lIns="128016" tIns="64008" rIns="128016" bIns="64008" rtlCol="0">
            <a:normAutofit/>
          </a:bodyPr>
          <a:lstStyle>
            <a:lvl1pPr marL="0" indent="0" algn="ctr" defTabSz="1280160" rtl="0" eaLnBrk="1" latinLnBrk="0" hangingPunct="1">
              <a:spcBef>
                <a:spcPct val="20000"/>
              </a:spcBef>
              <a:buFont typeface="Arial"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9pPr>
          </a:lstStyle>
          <a:p>
            <a:r>
              <a:rPr lang="es-ES" sz="4400" b="1" dirty="0" smtClean="0">
                <a:solidFill>
                  <a:schemeClr val="accent1">
                    <a:lumMod val="75000"/>
                  </a:schemeClr>
                </a:solidFill>
                <a:latin typeface="Gill Sans MT" pitchFamily="34" charset="0"/>
              </a:rPr>
              <a:t>Agradecimiento en nombre de los socios coordinadores y la FIIAPP por su participación</a:t>
            </a:r>
            <a:endParaRPr lang="es-ES" sz="4400" b="1" dirty="0">
              <a:latin typeface="Gill Sans MT" pitchFamily="34" charset="0"/>
            </a:endParaRPr>
          </a:p>
        </p:txBody>
      </p:sp>
    </p:spTree>
    <p:extLst>
      <p:ext uri="{BB962C8B-B14F-4D97-AF65-F5344CB8AC3E}">
        <p14:creationId xmlns:p14="http://schemas.microsoft.com/office/powerpoint/2010/main" val="49742239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7" name="6 Título"/>
          <p:cNvSpPr>
            <a:spLocks noGrp="1"/>
          </p:cNvSpPr>
          <p:nvPr>
            <p:ph type="ctrTitle"/>
          </p:nvPr>
        </p:nvSpPr>
        <p:spPr/>
        <p:txBody>
          <a:bodyPr/>
          <a:lstStyle/>
          <a:p>
            <a:endParaRPr lang="es-ES"/>
          </a:p>
        </p:txBody>
      </p:sp>
      <p:sp>
        <p:nvSpPr>
          <p:cNvPr id="11" name="2 Marcador de contenido"/>
          <p:cNvSpPr txBox="1">
            <a:spLocks/>
          </p:cNvSpPr>
          <p:nvPr/>
        </p:nvSpPr>
        <p:spPr>
          <a:xfrm>
            <a:off x="712168" y="1720408"/>
            <a:ext cx="11500470" cy="6628184"/>
          </a:xfrm>
          <a:prstGeom prst="rect">
            <a:avLst/>
          </a:prstGeom>
        </p:spPr>
        <p:txBody>
          <a:bodyPr vert="horz" lIns="128016" tIns="64008" rIns="128016" bIns="64008" rtlCol="0">
            <a:normAutofit/>
          </a:bodyPr>
          <a:lstStyle>
            <a:lvl1pPr marL="0" indent="0" algn="ctr" defTabSz="1280160" rtl="0" eaLnBrk="1" latinLnBrk="0" hangingPunct="1">
              <a:spcBef>
                <a:spcPct val="20000"/>
              </a:spcBef>
              <a:buFont typeface="Arial" pitchFamily="34" charset="0"/>
              <a:buNone/>
              <a:defRPr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itchFamily="34" charset="0"/>
              <a:buNone/>
              <a:defRPr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9pPr>
          </a:lstStyle>
          <a:p>
            <a:r>
              <a:rPr lang="es-ES" sz="2800" b="1" dirty="0" smtClean="0">
                <a:solidFill>
                  <a:schemeClr val="accent1">
                    <a:lumMod val="75000"/>
                  </a:schemeClr>
                </a:solidFill>
                <a:latin typeface="Gill Sans MT" pitchFamily="34" charset="0"/>
              </a:rPr>
              <a:t>Programa regional </a:t>
            </a:r>
            <a:r>
              <a:rPr lang="es-ES" sz="2800" dirty="0" smtClean="0">
                <a:solidFill>
                  <a:schemeClr val="accent1">
                    <a:lumMod val="75000"/>
                  </a:schemeClr>
                </a:solidFill>
                <a:latin typeface="Gill Sans MT" pitchFamily="34" charset="0"/>
              </a:rPr>
              <a:t>de la Comisión Europea</a:t>
            </a:r>
          </a:p>
          <a:p>
            <a:endParaRPr lang="es-ES" sz="2800" dirty="0" smtClean="0">
              <a:solidFill>
                <a:schemeClr val="accent1">
                  <a:lumMod val="75000"/>
                </a:schemeClr>
              </a:solidFill>
              <a:latin typeface="Gill Sans MT" pitchFamily="34" charset="0"/>
            </a:endParaRPr>
          </a:p>
          <a:p>
            <a:r>
              <a:rPr lang="es-ES" sz="2800" dirty="0" smtClean="0">
                <a:solidFill>
                  <a:schemeClr val="accent1">
                    <a:lumMod val="75000"/>
                  </a:schemeClr>
                </a:solidFill>
                <a:latin typeface="Gill Sans MT" pitchFamily="34" charset="0"/>
              </a:rPr>
              <a:t>Acordado en las </a:t>
            </a:r>
            <a:r>
              <a:rPr lang="es-ES" sz="2800" b="1" dirty="0" smtClean="0">
                <a:solidFill>
                  <a:schemeClr val="accent1">
                    <a:lumMod val="75000"/>
                  </a:schemeClr>
                </a:solidFill>
                <a:latin typeface="Gill Sans MT" pitchFamily="34" charset="0"/>
              </a:rPr>
              <a:t>Cumbre Jefes de Estado y de  Gobierno UE –AL</a:t>
            </a:r>
            <a:endParaRPr lang="es-ES" sz="2800" dirty="0" smtClean="0">
              <a:solidFill>
                <a:schemeClr val="accent1">
                  <a:lumMod val="75000"/>
                </a:schemeClr>
              </a:solidFill>
              <a:latin typeface="Gill Sans MT" pitchFamily="34" charset="0"/>
            </a:endParaRPr>
          </a:p>
          <a:p>
            <a:endParaRPr lang="es-ES" sz="2800" dirty="0" smtClean="0">
              <a:solidFill>
                <a:schemeClr val="accent1">
                  <a:lumMod val="75000"/>
                </a:schemeClr>
              </a:solidFill>
              <a:latin typeface="Gill Sans MT" pitchFamily="34" charset="0"/>
            </a:endParaRPr>
          </a:p>
          <a:p>
            <a:r>
              <a:rPr lang="es-ES" sz="2800" dirty="0" smtClean="0">
                <a:solidFill>
                  <a:schemeClr val="accent1">
                    <a:lumMod val="75000"/>
                  </a:schemeClr>
                </a:solidFill>
                <a:latin typeface="Gill Sans MT" pitchFamily="34" charset="0"/>
              </a:rPr>
              <a:t>Duración: </a:t>
            </a:r>
            <a:r>
              <a:rPr lang="es-ES" sz="2800" b="1" dirty="0" smtClean="0">
                <a:solidFill>
                  <a:schemeClr val="accent1">
                    <a:lumMod val="75000"/>
                  </a:schemeClr>
                </a:solidFill>
                <a:latin typeface="Gill Sans MT" pitchFamily="34" charset="0"/>
              </a:rPr>
              <a:t>4 años </a:t>
            </a:r>
            <a:r>
              <a:rPr lang="es-ES" sz="2800" dirty="0" smtClean="0">
                <a:solidFill>
                  <a:schemeClr val="accent1">
                    <a:lumMod val="75000"/>
                  </a:schemeClr>
                </a:solidFill>
                <a:latin typeface="Gill Sans MT" pitchFamily="34" charset="0"/>
              </a:rPr>
              <a:t>(2011-2014)</a:t>
            </a:r>
          </a:p>
          <a:p>
            <a:endParaRPr lang="es-ES" sz="2800" dirty="0" smtClean="0">
              <a:solidFill>
                <a:schemeClr val="accent1">
                  <a:lumMod val="75000"/>
                </a:schemeClr>
              </a:solidFill>
              <a:latin typeface="Gill Sans MT" pitchFamily="34" charset="0"/>
            </a:endParaRPr>
          </a:p>
          <a:p>
            <a:r>
              <a:rPr lang="es-ES" sz="2800" dirty="0" smtClean="0">
                <a:solidFill>
                  <a:schemeClr val="accent1">
                    <a:lumMod val="75000"/>
                  </a:schemeClr>
                </a:solidFill>
                <a:latin typeface="Gill Sans MT" pitchFamily="34" charset="0"/>
              </a:rPr>
              <a:t>Presupuesto: </a:t>
            </a:r>
            <a:r>
              <a:rPr lang="es-ES" sz="2800" b="1" dirty="0" smtClean="0">
                <a:solidFill>
                  <a:schemeClr val="accent1">
                    <a:lumMod val="75000"/>
                  </a:schemeClr>
                </a:solidFill>
                <a:latin typeface="Gill Sans MT" pitchFamily="34" charset="0"/>
              </a:rPr>
              <a:t>40 M€</a:t>
            </a:r>
          </a:p>
          <a:p>
            <a:endParaRPr lang="es-ES" sz="2800" dirty="0" smtClean="0">
              <a:solidFill>
                <a:schemeClr val="accent1">
                  <a:lumMod val="75000"/>
                </a:schemeClr>
              </a:solidFill>
              <a:latin typeface="Gill Sans MT" pitchFamily="34" charset="0"/>
            </a:endParaRPr>
          </a:p>
          <a:p>
            <a:r>
              <a:rPr lang="es-ES" sz="2800" dirty="0" smtClean="0">
                <a:solidFill>
                  <a:schemeClr val="accent1">
                    <a:lumMod val="75000"/>
                  </a:schemeClr>
                </a:solidFill>
                <a:latin typeface="Gill Sans MT" pitchFamily="34" charset="0"/>
              </a:rPr>
              <a:t>Destinatarios: </a:t>
            </a:r>
            <a:r>
              <a:rPr lang="es-ES" sz="2800" b="1" dirty="0" smtClean="0">
                <a:solidFill>
                  <a:schemeClr val="accent1">
                    <a:lumMod val="75000"/>
                  </a:schemeClr>
                </a:solidFill>
                <a:latin typeface="Gill Sans MT" pitchFamily="34" charset="0"/>
              </a:rPr>
              <a:t>18 países de América Latina</a:t>
            </a:r>
          </a:p>
          <a:p>
            <a:endParaRPr lang="es-ES" sz="2800" b="1" dirty="0" smtClean="0">
              <a:solidFill>
                <a:schemeClr val="accent1">
                  <a:lumMod val="75000"/>
                </a:schemeClr>
              </a:solidFill>
              <a:latin typeface="Gill Sans MT" pitchFamily="34" charset="0"/>
            </a:endParaRPr>
          </a:p>
          <a:p>
            <a:r>
              <a:rPr lang="es-ES" sz="2800" dirty="0" smtClean="0">
                <a:solidFill>
                  <a:schemeClr val="accent1">
                    <a:lumMod val="75000"/>
                  </a:schemeClr>
                </a:solidFill>
                <a:latin typeface="Gill Sans MT" pitchFamily="34" charset="0"/>
              </a:rPr>
              <a:t>Ejecución:</a:t>
            </a:r>
            <a:r>
              <a:rPr lang="es-ES" sz="2800" b="1" dirty="0" smtClean="0">
                <a:solidFill>
                  <a:schemeClr val="accent1">
                    <a:lumMod val="75000"/>
                  </a:schemeClr>
                </a:solidFill>
                <a:latin typeface="Gill Sans MT" pitchFamily="34" charset="0"/>
              </a:rPr>
              <a:t> consorcio </a:t>
            </a:r>
            <a:r>
              <a:rPr lang="es-ES" sz="2800" dirty="0" smtClean="0">
                <a:solidFill>
                  <a:schemeClr val="accent1">
                    <a:lumMod val="75000"/>
                  </a:schemeClr>
                </a:solidFill>
                <a:latin typeface="Gill Sans MT" pitchFamily="34" charset="0"/>
              </a:rPr>
              <a:t>conformado por instituciones públicas UE y AL</a:t>
            </a:r>
            <a:r>
              <a:rPr lang="es-ES" sz="2800" b="1" dirty="0" smtClean="0">
                <a:solidFill>
                  <a:schemeClr val="accent1">
                    <a:lumMod val="75000"/>
                  </a:schemeClr>
                </a:solidFill>
                <a:latin typeface="Gill Sans MT" pitchFamily="34" charset="0"/>
              </a:rPr>
              <a:t> liderado por la FIIAPP</a:t>
            </a:r>
            <a:r>
              <a:rPr lang="es-ES" sz="2400" b="1" dirty="0" smtClean="0">
                <a:solidFill>
                  <a:schemeClr val="accent1">
                    <a:lumMod val="75000"/>
                  </a:schemeClr>
                </a:solidFill>
                <a:latin typeface="Gill Sans MT" pitchFamily="34" charset="0"/>
              </a:rPr>
              <a:t/>
            </a:r>
            <a:br>
              <a:rPr lang="es-ES" sz="2400" b="1" dirty="0" smtClean="0">
                <a:solidFill>
                  <a:schemeClr val="accent1">
                    <a:lumMod val="75000"/>
                  </a:schemeClr>
                </a:solidFill>
                <a:latin typeface="Gill Sans MT" pitchFamily="34" charset="0"/>
              </a:rPr>
            </a:br>
            <a:endParaRPr lang="es-ES" sz="2400" b="1" dirty="0">
              <a:latin typeface="Gill Sans MT" pitchFamily="34" charset="0"/>
            </a:endParaRPr>
          </a:p>
        </p:txBody>
      </p:sp>
    </p:spTree>
    <p:extLst>
      <p:ext uri="{BB962C8B-B14F-4D97-AF65-F5344CB8AC3E}">
        <p14:creationId xmlns:p14="http://schemas.microsoft.com/office/powerpoint/2010/main" val="4266631298"/>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09910" y="50"/>
            <a:ext cx="3341351" cy="1500198"/>
          </a:xfrm>
          <a:prstGeom prst="rect">
            <a:avLst/>
          </a:prstGeom>
          <a:noFill/>
          <a:ln w="9525">
            <a:noFill/>
            <a:miter lim="800000"/>
            <a:headEnd/>
            <a:tailEnd/>
          </a:ln>
          <a:effectLst/>
        </p:spPr>
      </p:pic>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5" name="Rectangle 3"/>
          <p:cNvSpPr>
            <a:spLocks noChangeArrowheads="1"/>
          </p:cNvSpPr>
          <p:nvPr/>
        </p:nvSpPr>
        <p:spPr bwMode="auto">
          <a:xfrm>
            <a:off x="0" y="497982"/>
            <a:ext cx="2146870"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pPr fontAlgn="base">
              <a:spcBef>
                <a:spcPct val="0"/>
              </a:spcBef>
              <a:spcAft>
                <a:spcPct val="0"/>
              </a:spcAft>
            </a:pPr>
            <a:r>
              <a:rPr lang="es-ES" sz="1700" dirty="0">
                <a:latin typeface="Arial" pitchFamily="34" charset="0"/>
                <a:ea typeface="Times New Roman" pitchFamily="18" charset="0"/>
                <a:cs typeface="Arial" pitchFamily="34" charset="0"/>
              </a:rPr>
              <a:t>                               </a:t>
            </a:r>
            <a:endParaRPr lang="es-ES" dirty="0">
              <a:latin typeface="Arial" pitchFamily="34" charset="0"/>
              <a:cs typeface="Arial" pitchFamily="34" charset="0"/>
            </a:endParaRPr>
          </a:p>
        </p:txBody>
      </p:sp>
      <p:sp>
        <p:nvSpPr>
          <p:cNvPr id="7" name="6 Título"/>
          <p:cNvSpPr>
            <a:spLocks noGrp="1"/>
          </p:cNvSpPr>
          <p:nvPr>
            <p:ph type="ctrTitle"/>
          </p:nvPr>
        </p:nvSpPr>
        <p:spPr/>
        <p:txBody>
          <a:bodyPr/>
          <a:lstStyle/>
          <a:p>
            <a:endParaRPr lang="es-ES"/>
          </a:p>
        </p:txBody>
      </p:sp>
      <p:sp>
        <p:nvSpPr>
          <p:cNvPr id="20" name="19 CuadroTexto"/>
          <p:cNvSpPr txBox="1"/>
          <p:nvPr/>
        </p:nvSpPr>
        <p:spPr>
          <a:xfrm>
            <a:off x="879021" y="954061"/>
            <a:ext cx="11732723" cy="5386090"/>
          </a:xfrm>
          <a:prstGeom prst="rect">
            <a:avLst/>
          </a:prstGeom>
          <a:noFill/>
        </p:spPr>
        <p:txBody>
          <a:bodyPr wrap="square" rtlCol="0">
            <a:spAutoFit/>
          </a:bodyPr>
          <a:lstStyle/>
          <a:p>
            <a:endParaRPr lang="es-ES" sz="2400" b="1" dirty="0">
              <a:latin typeface="Gill Sans MT" pitchFamily="34" charset="0"/>
            </a:endParaRPr>
          </a:p>
          <a:p>
            <a:pPr>
              <a:buFont typeface="Wingdings" pitchFamily="2" charset="2"/>
              <a:buChar char="ü"/>
            </a:pPr>
            <a:r>
              <a:rPr lang="es-ES" sz="2400" b="1" dirty="0" smtClean="0">
                <a:solidFill>
                  <a:schemeClr val="tx2"/>
                </a:solidFill>
                <a:latin typeface="Gill Sans MT" pitchFamily="34" charset="0"/>
              </a:rPr>
              <a:t>Objetivo general: </a:t>
            </a:r>
            <a:r>
              <a:rPr lang="es-ES" sz="2400" dirty="0">
                <a:solidFill>
                  <a:schemeClr val="tx2"/>
                </a:solidFill>
                <a:latin typeface="Gill Sans MT" pitchFamily="34" charset="0"/>
              </a:rPr>
              <a:t>contribuir al aumento de la cohesión social en América </a:t>
            </a:r>
            <a:r>
              <a:rPr lang="es-ES" sz="2400" dirty="0" smtClean="0">
                <a:solidFill>
                  <a:schemeClr val="tx2"/>
                </a:solidFill>
                <a:latin typeface="Gill Sans MT" pitchFamily="34" charset="0"/>
              </a:rPr>
              <a:t>Latina.</a:t>
            </a:r>
          </a:p>
          <a:p>
            <a:endParaRPr lang="es-ES" sz="2400" dirty="0" smtClean="0">
              <a:solidFill>
                <a:schemeClr val="tx2"/>
              </a:solidFill>
              <a:latin typeface="Gill Sans MT" pitchFamily="34" charset="0"/>
            </a:endParaRPr>
          </a:p>
          <a:p>
            <a:pPr>
              <a:buFont typeface="Wingdings" pitchFamily="2" charset="2"/>
              <a:buChar char="ü"/>
            </a:pPr>
            <a:r>
              <a:rPr lang="es-ES" sz="2400" b="1" dirty="0">
                <a:solidFill>
                  <a:schemeClr val="tx2"/>
                </a:solidFill>
                <a:latin typeface="Gill Sans MT" pitchFamily="34" charset="0"/>
              </a:rPr>
              <a:t>O</a:t>
            </a:r>
            <a:r>
              <a:rPr lang="es-ES" sz="2400" b="1" dirty="0" smtClean="0">
                <a:solidFill>
                  <a:schemeClr val="tx2"/>
                </a:solidFill>
                <a:latin typeface="Gill Sans MT" pitchFamily="34" charset="0"/>
              </a:rPr>
              <a:t>bjetivo </a:t>
            </a:r>
            <a:r>
              <a:rPr lang="es-ES" sz="2400" b="1" dirty="0">
                <a:solidFill>
                  <a:schemeClr val="tx2"/>
                </a:solidFill>
                <a:latin typeface="Gill Sans MT" pitchFamily="34" charset="0"/>
              </a:rPr>
              <a:t>específico</a:t>
            </a:r>
            <a:r>
              <a:rPr lang="es-ES" sz="2400" dirty="0">
                <a:solidFill>
                  <a:schemeClr val="tx2"/>
                </a:solidFill>
                <a:latin typeface="Gill Sans MT" pitchFamily="34" charset="0"/>
              </a:rPr>
              <a:t>: apoyar políticas públicas nacionales dirigidas a mejorar los niveles de cohesión social, fortaleciendo también las instituciones que las llevan a </a:t>
            </a:r>
            <a:r>
              <a:rPr lang="es-ES" sz="2400" dirty="0" smtClean="0">
                <a:solidFill>
                  <a:schemeClr val="tx2"/>
                </a:solidFill>
                <a:latin typeface="Gill Sans MT" pitchFamily="34" charset="0"/>
              </a:rPr>
              <a:t>cabo</a:t>
            </a:r>
          </a:p>
          <a:p>
            <a:r>
              <a:rPr lang="es-ES" sz="1600" dirty="0" smtClean="0">
                <a:solidFill>
                  <a:schemeClr val="tx2"/>
                </a:solidFill>
                <a:latin typeface="Gill Sans MT" pitchFamily="34" charset="0"/>
                <a:sym typeface="Wingdings" pitchFamily="2" charset="2"/>
              </a:rPr>
              <a:t>		</a:t>
            </a:r>
          </a:p>
          <a:p>
            <a:r>
              <a:rPr lang="es-ES" sz="1600" dirty="0" smtClean="0">
                <a:solidFill>
                  <a:schemeClr val="tx2"/>
                </a:solidFill>
                <a:latin typeface="Gill Sans MT" pitchFamily="34" charset="0"/>
                <a:sym typeface="Wingdings" pitchFamily="2" charset="2"/>
              </a:rPr>
              <a:t>		</a:t>
            </a:r>
            <a:endParaRPr lang="es-ES" sz="1600" dirty="0" smtClean="0">
              <a:solidFill>
                <a:schemeClr val="tx2"/>
              </a:solidFill>
              <a:latin typeface="Gill Sans MT" pitchFamily="34" charset="0"/>
            </a:endParaRPr>
          </a:p>
          <a:p>
            <a:endParaRPr lang="es-ES" sz="1600" dirty="0">
              <a:solidFill>
                <a:schemeClr val="tx2"/>
              </a:solidFill>
              <a:latin typeface="Gill Sans MT" pitchFamily="34" charset="0"/>
            </a:endParaRPr>
          </a:p>
          <a:p>
            <a:pPr>
              <a:buFont typeface="Wingdings" pitchFamily="2" charset="2"/>
              <a:buChar char="ü"/>
            </a:pPr>
            <a:endParaRPr lang="es-ES" sz="1600" dirty="0">
              <a:solidFill>
                <a:schemeClr val="tx2"/>
              </a:solidFill>
              <a:latin typeface="Gill Sans MT" pitchFamily="34" charset="0"/>
            </a:endParaRPr>
          </a:p>
          <a:p>
            <a:endParaRPr lang="es-ES" sz="1600" dirty="0" smtClean="0">
              <a:solidFill>
                <a:schemeClr val="tx2"/>
              </a:solidFill>
              <a:latin typeface="Gill Sans MT" pitchFamily="34" charset="0"/>
              <a:sym typeface="Wingdings" pitchFamily="2" charset="2"/>
            </a:endParaRPr>
          </a:p>
          <a:p>
            <a:endParaRPr lang="es-ES" sz="1600" dirty="0"/>
          </a:p>
          <a:p>
            <a:pPr lvl="0"/>
            <a:endParaRPr lang="es-ES" sz="1600" dirty="0">
              <a:solidFill>
                <a:schemeClr val="tx2"/>
              </a:solidFill>
              <a:latin typeface="Gill Sans MT" pitchFamily="34" charset="0"/>
            </a:endParaRPr>
          </a:p>
          <a:p>
            <a:pPr>
              <a:buFont typeface="Wingdings" pitchFamily="2" charset="2"/>
              <a:buChar char="ü"/>
            </a:pPr>
            <a:endParaRPr lang="es-ES" sz="1600" dirty="0" smtClean="0">
              <a:solidFill>
                <a:schemeClr val="tx2"/>
              </a:solidFill>
              <a:latin typeface="Gill Sans MT" pitchFamily="34" charset="0"/>
              <a:sym typeface="Wingdings" pitchFamily="2" charset="2"/>
            </a:endParaRPr>
          </a:p>
          <a:p>
            <a:endParaRPr lang="es-ES" sz="1600" dirty="0" smtClean="0">
              <a:latin typeface="Gill Sans MT" pitchFamily="34" charset="0"/>
              <a:sym typeface="Wingdings" pitchFamily="2" charset="2"/>
            </a:endParaRPr>
          </a:p>
          <a:p>
            <a:pPr>
              <a:buFont typeface="Wingdings" pitchFamily="2" charset="2"/>
              <a:buChar char="ü"/>
            </a:pPr>
            <a:endParaRPr lang="es-ES" sz="1600" dirty="0" smtClean="0">
              <a:latin typeface="Gill Sans MT" pitchFamily="34" charset="0"/>
              <a:sym typeface="Wingdings" pitchFamily="2" charset="2"/>
            </a:endParaRPr>
          </a:p>
          <a:p>
            <a:endParaRPr lang="es-ES" sz="1600" dirty="0" smtClean="0">
              <a:latin typeface="Gill Sans MT" pitchFamily="34" charset="0"/>
              <a:sym typeface="Wingdings" pitchFamily="2" charset="2"/>
            </a:endParaRPr>
          </a:p>
          <a:p>
            <a:pPr>
              <a:buFont typeface="Wingdings" pitchFamily="2" charset="2"/>
              <a:buChar char="ü"/>
            </a:pPr>
            <a:endParaRPr lang="es-ES" sz="1600" dirty="0" smtClean="0">
              <a:latin typeface="Gill Sans MT" pitchFamily="34" charset="0"/>
              <a:sym typeface="Wingdings" pitchFamily="2" charset="2"/>
            </a:endParaRPr>
          </a:p>
          <a:p>
            <a:pPr>
              <a:buFontTx/>
              <a:buChar char="-"/>
            </a:pPr>
            <a:endParaRPr lang="es-ES" sz="1600" dirty="0">
              <a:latin typeface="Gill Sans MT" pitchFamily="34" charset="0"/>
              <a:sym typeface="Wingdings" pitchFamily="2" charset="2"/>
            </a:endParaRPr>
          </a:p>
          <a:p>
            <a:pPr>
              <a:buFontTx/>
              <a:buChar char="-"/>
            </a:pPr>
            <a:endParaRPr lang="es-ES" sz="1600" dirty="0">
              <a:latin typeface="Gill Sans MT" pitchFamily="34" charset="0"/>
            </a:endParaRPr>
          </a:p>
        </p:txBody>
      </p:sp>
      <p:sp>
        <p:nvSpPr>
          <p:cNvPr id="21" name="20 Rectángulo"/>
          <p:cNvSpPr/>
          <p:nvPr/>
        </p:nvSpPr>
        <p:spPr>
          <a:xfrm>
            <a:off x="1864296" y="369332"/>
            <a:ext cx="10747448" cy="830997"/>
          </a:xfrm>
          <a:prstGeom prst="rect">
            <a:avLst/>
          </a:prstGeom>
        </p:spPr>
        <p:txBody>
          <a:bodyPr wrap="square">
            <a:spAutoFit/>
          </a:bodyPr>
          <a:lstStyle/>
          <a:p>
            <a:pPr marL="400050" indent="-400050" algn="ctr"/>
            <a:r>
              <a:rPr lang="es-ES" sz="3200" b="1" dirty="0" smtClean="0">
                <a:solidFill>
                  <a:schemeClr val="tx2"/>
                </a:solidFill>
                <a:latin typeface="Gill Sans MT" pitchFamily="34" charset="0"/>
              </a:rPr>
              <a:t>OBJETIVOS,  ESTRATEGIA Y RESULTADOS</a:t>
            </a:r>
            <a:endParaRPr lang="es-ES" sz="3200" b="1" dirty="0">
              <a:solidFill>
                <a:schemeClr val="tx2"/>
              </a:solidFill>
              <a:latin typeface="Gill Sans MT" pitchFamily="34" charset="0"/>
            </a:endParaRPr>
          </a:p>
          <a:p>
            <a:pPr lvl="0" algn="ctr"/>
            <a:endParaRPr lang="es-ES" sz="1600" b="1" dirty="0">
              <a:solidFill>
                <a:schemeClr val="tx2"/>
              </a:solidFill>
              <a:latin typeface="Gill Sans MT" pitchFamily="34" charset="0"/>
            </a:endParaRPr>
          </a:p>
        </p:txBody>
      </p:sp>
      <p:sp>
        <p:nvSpPr>
          <p:cNvPr id="22" name="Rectangle 4"/>
          <p:cNvSpPr>
            <a:spLocks noChangeArrowheads="1"/>
          </p:cNvSpPr>
          <p:nvPr/>
        </p:nvSpPr>
        <p:spPr bwMode="auto">
          <a:xfrm>
            <a:off x="6"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3" name="Picture 2"/>
          <p:cNvPicPr>
            <a:picLocks noChangeAspect="1" noChangeArrowheads="1"/>
          </p:cNvPicPr>
          <p:nvPr/>
        </p:nvPicPr>
        <p:blipFill>
          <a:blip r:embed="rId3"/>
          <a:srcRect/>
          <a:stretch>
            <a:fillRect/>
          </a:stretch>
        </p:blipFill>
        <p:spPr bwMode="auto">
          <a:xfrm>
            <a:off x="2632875" y="4231007"/>
            <a:ext cx="7899606" cy="4218287"/>
          </a:xfrm>
          <a:prstGeom prst="rect">
            <a:avLst/>
          </a:prstGeom>
          <a:noFill/>
          <a:ln w="9525">
            <a:noFill/>
            <a:miter lim="800000"/>
            <a:headEnd/>
            <a:tailEnd/>
          </a:ln>
          <a:effectLst/>
        </p:spPr>
      </p:pic>
      <p:sp>
        <p:nvSpPr>
          <p:cNvPr id="24" name="23 Rectángulo redondeado"/>
          <p:cNvSpPr/>
          <p:nvPr/>
        </p:nvSpPr>
        <p:spPr>
          <a:xfrm>
            <a:off x="3450895" y="3459305"/>
            <a:ext cx="6491704" cy="375602"/>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chemeClr val="tx2"/>
                </a:solidFill>
                <a:latin typeface="Gill Sans MT" pitchFamily="34" charset="0"/>
              </a:rPr>
              <a:t>Esto implica actuar en los </a:t>
            </a:r>
            <a:r>
              <a:rPr lang="es-ES" sz="1600" b="1" dirty="0" smtClean="0">
                <a:solidFill>
                  <a:schemeClr val="tx2"/>
                </a:solidFill>
                <a:latin typeface="Gill Sans MT" pitchFamily="34" charset="0"/>
              </a:rPr>
              <a:t>tres niveles </a:t>
            </a:r>
            <a:r>
              <a:rPr lang="es-ES" sz="1600" dirty="0" smtClean="0">
                <a:solidFill>
                  <a:schemeClr val="tx2"/>
                </a:solidFill>
                <a:latin typeface="Gill Sans MT" pitchFamily="34" charset="0"/>
              </a:rPr>
              <a:t>de la acción pública</a:t>
            </a:r>
            <a:endParaRPr lang="es-ES" sz="1600" dirty="0"/>
          </a:p>
        </p:txBody>
      </p:sp>
      <p:sp>
        <p:nvSpPr>
          <p:cNvPr id="25" name="24 Flecha curvada hacia la derecha"/>
          <p:cNvSpPr/>
          <p:nvPr/>
        </p:nvSpPr>
        <p:spPr>
          <a:xfrm>
            <a:off x="2840071" y="3209272"/>
            <a:ext cx="505847" cy="657304"/>
          </a:xfrm>
          <a:prstGeom prst="curvedRightArrow">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6" name="25 Flecha curvada hacia la derecha"/>
          <p:cNvSpPr/>
          <p:nvPr/>
        </p:nvSpPr>
        <p:spPr>
          <a:xfrm flipH="1">
            <a:off x="10342113" y="3240106"/>
            <a:ext cx="505847" cy="657304"/>
          </a:xfrm>
          <a:prstGeom prst="curvedRightArrow">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Tree>
    <p:extLst>
      <p:ext uri="{BB962C8B-B14F-4D97-AF65-F5344CB8AC3E}">
        <p14:creationId xmlns:p14="http://schemas.microsoft.com/office/powerpoint/2010/main" val="1042187802"/>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56993"/>
            <a:ext cx="258597" cy="51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8016" tIns="64008" rIns="128016" bIns="64008" numCol="1" anchor="ctr" anchorCtr="0" compatLnSpc="1">
            <a:prstTxWarp prst="textNoShape">
              <a:avLst/>
            </a:prstTxWarp>
            <a:spAutoFit/>
          </a:bodyPr>
          <a:lstStyle/>
          <a:p>
            <a:endParaRPr lang="es-ES"/>
          </a:p>
        </p:txBody>
      </p:sp>
      <p:sp>
        <p:nvSpPr>
          <p:cNvPr id="22" name="Rectangle 4"/>
          <p:cNvSpPr>
            <a:spLocks noChangeArrowheads="1"/>
          </p:cNvSpPr>
          <p:nvPr/>
        </p:nvSpPr>
        <p:spPr bwMode="auto">
          <a:xfrm>
            <a:off x="6"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9" name="38 CuadroTexto"/>
          <p:cNvSpPr txBox="1"/>
          <p:nvPr/>
        </p:nvSpPr>
        <p:spPr>
          <a:xfrm>
            <a:off x="1600064" y="846386"/>
            <a:ext cx="10153127" cy="1446550"/>
          </a:xfrm>
          <a:prstGeom prst="rect">
            <a:avLst/>
          </a:prstGeom>
          <a:noFill/>
        </p:spPr>
        <p:txBody>
          <a:bodyPr wrap="square" rtlCol="0">
            <a:spAutoFit/>
          </a:bodyPr>
          <a:lstStyle/>
          <a:p>
            <a:endParaRPr lang="es-ES" sz="1600" dirty="0" smtClean="0">
              <a:solidFill>
                <a:schemeClr val="tx2"/>
              </a:solidFill>
              <a:latin typeface="Gill Sans MT" pitchFamily="34" charset="0"/>
              <a:sym typeface="Wingdings" pitchFamily="2" charset="2"/>
            </a:endParaRPr>
          </a:p>
          <a:p>
            <a:pPr lvl="0"/>
            <a:r>
              <a:rPr lang="es-ES" sz="2400" dirty="0" smtClean="0">
                <a:solidFill>
                  <a:schemeClr val="tx2"/>
                </a:solidFill>
                <a:latin typeface="Gill Sans MT" pitchFamily="34" charset="0"/>
                <a:sym typeface="Wingdings" pitchFamily="2" charset="2"/>
              </a:rPr>
              <a:t>EUROsociAL </a:t>
            </a:r>
            <a:r>
              <a:rPr lang="es-ES" sz="2400" dirty="0">
                <a:solidFill>
                  <a:schemeClr val="tx2"/>
                </a:solidFill>
                <a:latin typeface="Gill Sans MT" pitchFamily="34" charset="0"/>
                <a:sym typeface="Wingdings" pitchFamily="2" charset="2"/>
              </a:rPr>
              <a:t>II responde a una </a:t>
            </a:r>
            <a:r>
              <a:rPr lang="es-ES" sz="2400" b="1" dirty="0" smtClean="0">
                <a:solidFill>
                  <a:schemeClr val="tx2"/>
                </a:solidFill>
                <a:latin typeface="Gill Sans MT" pitchFamily="34" charset="0"/>
              </a:rPr>
              <a:t>lógica</a:t>
            </a:r>
            <a:r>
              <a:rPr lang="es-ES" sz="2400" dirty="0">
                <a:solidFill>
                  <a:schemeClr val="tx2"/>
                </a:solidFill>
                <a:latin typeface="Gill Sans MT" pitchFamily="34" charset="0"/>
              </a:rPr>
              <a:t>, consensuada con las instituciones de América </a:t>
            </a:r>
            <a:r>
              <a:rPr lang="es-ES" sz="2400" dirty="0" smtClean="0">
                <a:solidFill>
                  <a:schemeClr val="tx2"/>
                </a:solidFill>
                <a:latin typeface="Gill Sans MT" pitchFamily="34" charset="0"/>
              </a:rPr>
              <a:t>Latina, que refleja la búsqueda de la </a:t>
            </a:r>
            <a:r>
              <a:rPr lang="es-ES" sz="2400" b="1" dirty="0" smtClean="0">
                <a:solidFill>
                  <a:schemeClr val="tx2"/>
                </a:solidFill>
                <a:latin typeface="Gill Sans MT" pitchFamily="34" charset="0"/>
              </a:rPr>
              <a:t>mayor incidencia del programa</a:t>
            </a:r>
            <a:r>
              <a:rPr lang="es-ES" sz="2400" dirty="0" smtClean="0">
                <a:solidFill>
                  <a:schemeClr val="tx2"/>
                </a:solidFill>
                <a:latin typeface="Gill Sans MT" pitchFamily="34" charset="0"/>
              </a:rPr>
              <a:t> en las políticas públicas de cohesión social</a:t>
            </a:r>
            <a:endParaRPr lang="es-ES" sz="1600" dirty="0">
              <a:latin typeface="Gill Sans MT" pitchFamily="34" charset="0"/>
            </a:endParaRPr>
          </a:p>
        </p:txBody>
      </p:sp>
      <p:sp>
        <p:nvSpPr>
          <p:cNvPr id="40" name="39 CuadroTexto"/>
          <p:cNvSpPr txBox="1"/>
          <p:nvPr/>
        </p:nvSpPr>
        <p:spPr>
          <a:xfrm>
            <a:off x="6688832" y="3722130"/>
            <a:ext cx="5544616" cy="4893647"/>
          </a:xfrm>
          <a:prstGeom prst="rect">
            <a:avLst/>
          </a:prstGeom>
          <a:solidFill>
            <a:schemeClr val="tx2">
              <a:lumMod val="20000"/>
              <a:lumOff val="80000"/>
              <a:alpha val="50000"/>
            </a:schemeClr>
          </a:solidFill>
          <a:ln w="19050">
            <a:solidFill>
              <a:schemeClr val="tx2">
                <a:lumMod val="60000"/>
                <a:lumOff val="40000"/>
              </a:schemeClr>
            </a:solidFill>
          </a:ln>
        </p:spPr>
        <p:txBody>
          <a:bodyPr wrap="square" rtlCol="0">
            <a:spAutoFit/>
          </a:bodyPr>
          <a:lstStyle/>
          <a:p>
            <a:pPr lvl="2"/>
            <a:endParaRPr lang="es-ES" sz="2400" dirty="0" smtClean="0">
              <a:solidFill>
                <a:schemeClr val="tx2"/>
              </a:solidFill>
              <a:latin typeface="Gill Sans MT" pitchFamily="34" charset="0"/>
            </a:endParaRPr>
          </a:p>
          <a:p>
            <a:pPr>
              <a:buFont typeface="Wingdings" pitchFamily="2" charset="2"/>
              <a:buChar char="ü"/>
            </a:pPr>
            <a:r>
              <a:rPr lang="es-ES" sz="2400" dirty="0">
                <a:solidFill>
                  <a:schemeClr val="tx2"/>
                </a:solidFill>
                <a:latin typeface="Gill Sans MT" pitchFamily="34" charset="0"/>
              </a:rPr>
              <a:t>Promover la </a:t>
            </a:r>
            <a:r>
              <a:rPr lang="es-ES" sz="2400" b="1" dirty="0" smtClean="0">
                <a:solidFill>
                  <a:schemeClr val="tx2"/>
                </a:solidFill>
                <a:latin typeface="Gill Sans MT" pitchFamily="34" charset="0"/>
              </a:rPr>
              <a:t>intersectorialidad</a:t>
            </a:r>
            <a:endParaRPr lang="es-ES" sz="2400" dirty="0" smtClean="0">
              <a:solidFill>
                <a:schemeClr val="tx2"/>
              </a:solidFill>
              <a:latin typeface="Gill Sans MT" pitchFamily="34" charset="0"/>
            </a:endParaRPr>
          </a:p>
          <a:p>
            <a:endParaRPr lang="es-ES" sz="2400" dirty="0">
              <a:solidFill>
                <a:schemeClr val="tx2"/>
              </a:solidFill>
              <a:latin typeface="Gill Sans MT" pitchFamily="34" charset="0"/>
            </a:endParaRPr>
          </a:p>
          <a:p>
            <a:pPr marL="0" lvl="2">
              <a:buFont typeface="Wingdings" pitchFamily="2" charset="2"/>
              <a:buChar char="ü"/>
            </a:pPr>
            <a:r>
              <a:rPr lang="es-ES" sz="2400" dirty="0">
                <a:solidFill>
                  <a:schemeClr val="tx2"/>
                </a:solidFill>
                <a:latin typeface="Gill Sans MT" pitchFamily="34" charset="0"/>
              </a:rPr>
              <a:t>Privilegiar la </a:t>
            </a:r>
            <a:r>
              <a:rPr lang="es-ES" sz="2400" b="1" dirty="0">
                <a:solidFill>
                  <a:schemeClr val="tx2"/>
                </a:solidFill>
                <a:latin typeface="Gill Sans MT" pitchFamily="34" charset="0"/>
              </a:rPr>
              <a:t>dimensión </a:t>
            </a:r>
            <a:r>
              <a:rPr lang="es-ES" sz="2400" b="1" dirty="0" smtClean="0">
                <a:solidFill>
                  <a:schemeClr val="tx2"/>
                </a:solidFill>
                <a:latin typeface="Gill Sans MT" pitchFamily="34" charset="0"/>
              </a:rPr>
              <a:t>regional</a:t>
            </a:r>
            <a:endParaRPr lang="es-ES" sz="2400" dirty="0" smtClean="0">
              <a:solidFill>
                <a:schemeClr val="tx2"/>
              </a:solidFill>
              <a:latin typeface="Gill Sans MT" pitchFamily="34" charset="0"/>
            </a:endParaRPr>
          </a:p>
          <a:p>
            <a:pPr marL="0" lvl="2"/>
            <a:endParaRPr lang="es-ES" sz="2400" dirty="0">
              <a:solidFill>
                <a:schemeClr val="tx2"/>
              </a:solidFill>
              <a:latin typeface="Gill Sans MT" pitchFamily="34" charset="0"/>
            </a:endParaRPr>
          </a:p>
          <a:p>
            <a:pPr marL="0" lvl="2">
              <a:buFont typeface="Wingdings" pitchFamily="2" charset="2"/>
              <a:buChar char="ü"/>
            </a:pPr>
            <a:r>
              <a:rPr lang="es-ES" sz="2400" dirty="0" smtClean="0">
                <a:solidFill>
                  <a:schemeClr val="tx2"/>
                </a:solidFill>
                <a:latin typeface="Gill Sans MT" pitchFamily="34" charset="0"/>
              </a:rPr>
              <a:t>Facilitar la cooperación entre </a:t>
            </a:r>
            <a:r>
              <a:rPr lang="es-ES" sz="2400" b="1" dirty="0" smtClean="0">
                <a:solidFill>
                  <a:schemeClr val="tx2"/>
                </a:solidFill>
                <a:latin typeface="Gill Sans MT" pitchFamily="34" charset="0"/>
              </a:rPr>
              <a:t>países latinoamericanos</a:t>
            </a:r>
            <a:endParaRPr lang="es-ES" sz="2400" dirty="0" smtClean="0">
              <a:solidFill>
                <a:schemeClr val="tx2"/>
              </a:solidFill>
              <a:latin typeface="Gill Sans MT" pitchFamily="34" charset="0"/>
            </a:endParaRPr>
          </a:p>
          <a:p>
            <a:pPr marL="0" lvl="2"/>
            <a:endParaRPr lang="es-ES" sz="2400" dirty="0" smtClean="0">
              <a:solidFill>
                <a:schemeClr val="tx2"/>
              </a:solidFill>
              <a:latin typeface="Gill Sans MT" pitchFamily="34" charset="0"/>
            </a:endParaRPr>
          </a:p>
          <a:p>
            <a:pPr marL="0" lvl="2">
              <a:buFont typeface="Wingdings" pitchFamily="2" charset="2"/>
              <a:buChar char="ü"/>
            </a:pPr>
            <a:r>
              <a:rPr lang="es-ES" sz="2400" dirty="0" smtClean="0">
                <a:solidFill>
                  <a:schemeClr val="tx2"/>
                </a:solidFill>
                <a:latin typeface="Gill Sans MT" pitchFamily="34" charset="0"/>
              </a:rPr>
              <a:t>Asegurar la coordinación con </a:t>
            </a:r>
            <a:r>
              <a:rPr lang="es-ES" sz="2400" b="1" dirty="0" smtClean="0">
                <a:solidFill>
                  <a:schemeClr val="tx2"/>
                </a:solidFill>
                <a:latin typeface="Gill Sans MT" pitchFamily="34" charset="0"/>
              </a:rPr>
              <a:t>otros programas </a:t>
            </a:r>
            <a:r>
              <a:rPr lang="es-ES" sz="2400" dirty="0" smtClean="0">
                <a:solidFill>
                  <a:schemeClr val="tx2"/>
                </a:solidFill>
                <a:latin typeface="Gill Sans MT" pitchFamily="34" charset="0"/>
              </a:rPr>
              <a:t>e iniciativas en la región</a:t>
            </a:r>
          </a:p>
          <a:p>
            <a:pPr marL="0" lvl="2"/>
            <a:endParaRPr lang="es-ES" sz="2400" dirty="0" smtClean="0">
              <a:solidFill>
                <a:schemeClr val="tx2"/>
              </a:solidFill>
              <a:latin typeface="Gill Sans MT" pitchFamily="34" charset="0"/>
            </a:endParaRPr>
          </a:p>
          <a:p>
            <a:pPr marL="0" lvl="2">
              <a:buFont typeface="Wingdings" pitchFamily="2" charset="2"/>
              <a:buChar char="ü"/>
            </a:pPr>
            <a:r>
              <a:rPr lang="es-ES" sz="2400" dirty="0" smtClean="0">
                <a:solidFill>
                  <a:schemeClr val="tx2"/>
                </a:solidFill>
                <a:latin typeface="Gill Sans MT" pitchFamily="34" charset="0"/>
              </a:rPr>
              <a:t>Asegurar la </a:t>
            </a:r>
            <a:r>
              <a:rPr lang="es-ES" sz="2400" b="1" dirty="0" smtClean="0">
                <a:solidFill>
                  <a:schemeClr val="tx2"/>
                </a:solidFill>
                <a:latin typeface="Gill Sans MT" pitchFamily="34" charset="0"/>
              </a:rPr>
              <a:t>visibilidad</a:t>
            </a:r>
            <a:r>
              <a:rPr lang="es-ES" sz="2400" dirty="0" smtClean="0">
                <a:solidFill>
                  <a:schemeClr val="tx2"/>
                </a:solidFill>
                <a:latin typeface="Gill Sans MT" pitchFamily="34" charset="0"/>
              </a:rPr>
              <a:t> e difusión del programa</a:t>
            </a:r>
          </a:p>
        </p:txBody>
      </p:sp>
      <p:sp>
        <p:nvSpPr>
          <p:cNvPr id="41" name="40 CuadroTexto"/>
          <p:cNvSpPr txBox="1"/>
          <p:nvPr/>
        </p:nvSpPr>
        <p:spPr>
          <a:xfrm>
            <a:off x="496144" y="3708915"/>
            <a:ext cx="5184576" cy="4893647"/>
          </a:xfrm>
          <a:prstGeom prst="rect">
            <a:avLst/>
          </a:prstGeom>
          <a:solidFill>
            <a:schemeClr val="tx2">
              <a:lumMod val="20000"/>
              <a:lumOff val="80000"/>
              <a:alpha val="50000"/>
            </a:schemeClr>
          </a:solidFill>
          <a:ln w="19050">
            <a:solidFill>
              <a:schemeClr val="tx2">
                <a:lumMod val="60000"/>
                <a:lumOff val="40000"/>
              </a:schemeClr>
            </a:solidFill>
          </a:ln>
        </p:spPr>
        <p:txBody>
          <a:bodyPr wrap="square" rtlCol="0">
            <a:spAutoFit/>
          </a:bodyPr>
          <a:lstStyle/>
          <a:p>
            <a:pPr>
              <a:buFont typeface="Wingdings" pitchFamily="2" charset="2"/>
              <a:buChar char="ü"/>
            </a:pPr>
            <a:endParaRPr lang="es-ES" sz="2400" dirty="0" smtClean="0">
              <a:solidFill>
                <a:schemeClr val="tx2"/>
              </a:solidFill>
              <a:latin typeface="Gill Sans MT" pitchFamily="34" charset="0"/>
            </a:endParaRPr>
          </a:p>
          <a:p>
            <a:pPr>
              <a:buFont typeface="Wingdings" pitchFamily="2" charset="2"/>
              <a:buChar char="ü"/>
            </a:pPr>
            <a:r>
              <a:rPr lang="es-ES" sz="2400" dirty="0" smtClean="0">
                <a:solidFill>
                  <a:schemeClr val="tx2"/>
                </a:solidFill>
                <a:latin typeface="Gill Sans MT" pitchFamily="34" charset="0"/>
              </a:rPr>
              <a:t>Apoyar </a:t>
            </a:r>
            <a:r>
              <a:rPr lang="es-ES" sz="2400" dirty="0">
                <a:solidFill>
                  <a:schemeClr val="tx2"/>
                </a:solidFill>
                <a:latin typeface="Gill Sans MT" pitchFamily="34" charset="0"/>
              </a:rPr>
              <a:t>políticas estratégicas dentro de las </a:t>
            </a:r>
            <a:r>
              <a:rPr lang="es-ES" sz="2400" b="1" dirty="0">
                <a:solidFill>
                  <a:schemeClr val="tx2"/>
                </a:solidFill>
                <a:latin typeface="Gill Sans MT" pitchFamily="34" charset="0"/>
              </a:rPr>
              <a:t>agendas de </a:t>
            </a:r>
            <a:r>
              <a:rPr lang="es-ES" sz="2400" b="1" dirty="0" smtClean="0">
                <a:solidFill>
                  <a:schemeClr val="tx2"/>
                </a:solidFill>
                <a:latin typeface="Gill Sans MT" pitchFamily="34" charset="0"/>
              </a:rPr>
              <a:t>gobierno</a:t>
            </a:r>
          </a:p>
          <a:p>
            <a:endParaRPr lang="es-ES" sz="2400" dirty="0">
              <a:solidFill>
                <a:schemeClr val="tx2"/>
              </a:solidFill>
              <a:latin typeface="Gill Sans MT" pitchFamily="34" charset="0"/>
            </a:endParaRPr>
          </a:p>
          <a:p>
            <a:pPr>
              <a:buFont typeface="Wingdings" pitchFamily="2" charset="2"/>
              <a:buChar char="ü"/>
            </a:pPr>
            <a:r>
              <a:rPr lang="es-ES" sz="2400" dirty="0" smtClean="0">
                <a:solidFill>
                  <a:schemeClr val="tx2"/>
                </a:solidFill>
                <a:latin typeface="Gill Sans MT" pitchFamily="34" charset="0"/>
              </a:rPr>
              <a:t>Guiarse </a:t>
            </a:r>
            <a:r>
              <a:rPr lang="es-ES" sz="2400" dirty="0">
                <a:solidFill>
                  <a:schemeClr val="tx2"/>
                </a:solidFill>
                <a:latin typeface="Gill Sans MT" pitchFamily="34" charset="0"/>
              </a:rPr>
              <a:t>por la </a:t>
            </a:r>
            <a:r>
              <a:rPr lang="es-ES" sz="2400" b="1" dirty="0" smtClean="0">
                <a:solidFill>
                  <a:schemeClr val="tx2"/>
                </a:solidFill>
                <a:latin typeface="Gill Sans MT" pitchFamily="34" charset="0"/>
              </a:rPr>
              <a:t>demanda</a:t>
            </a:r>
          </a:p>
          <a:p>
            <a:endParaRPr lang="es-ES" sz="2400" dirty="0" smtClean="0">
              <a:solidFill>
                <a:schemeClr val="tx2"/>
              </a:solidFill>
              <a:latin typeface="Gill Sans MT" pitchFamily="34" charset="0"/>
            </a:endParaRPr>
          </a:p>
          <a:p>
            <a:pPr marL="0" lvl="2">
              <a:buFont typeface="Wingdings" pitchFamily="2" charset="2"/>
              <a:buChar char="ü"/>
            </a:pPr>
            <a:r>
              <a:rPr lang="es-ES" sz="2400" dirty="0" smtClean="0">
                <a:solidFill>
                  <a:schemeClr val="tx2"/>
                </a:solidFill>
                <a:latin typeface="Gill Sans MT" pitchFamily="34" charset="0"/>
              </a:rPr>
              <a:t>Orientar las acciones a </a:t>
            </a:r>
            <a:r>
              <a:rPr lang="es-ES" sz="2400" b="1" dirty="0" smtClean="0">
                <a:solidFill>
                  <a:schemeClr val="tx2"/>
                </a:solidFill>
                <a:latin typeface="Gill Sans MT" pitchFamily="34" charset="0"/>
              </a:rPr>
              <a:t>resultados claros</a:t>
            </a:r>
            <a:endParaRPr lang="es-ES" sz="2400" dirty="0" smtClean="0">
              <a:solidFill>
                <a:schemeClr val="tx2"/>
              </a:solidFill>
              <a:latin typeface="Gill Sans MT" pitchFamily="34" charset="0"/>
            </a:endParaRPr>
          </a:p>
          <a:p>
            <a:pPr marL="0" lvl="2"/>
            <a:endParaRPr lang="es-ES" sz="2400" dirty="0" smtClean="0">
              <a:solidFill>
                <a:schemeClr val="tx2"/>
              </a:solidFill>
              <a:latin typeface="Gill Sans MT" pitchFamily="34" charset="0"/>
            </a:endParaRPr>
          </a:p>
          <a:p>
            <a:pPr marL="0" lvl="2">
              <a:buFont typeface="Wingdings" pitchFamily="2" charset="2"/>
              <a:buChar char="ü"/>
            </a:pPr>
            <a:r>
              <a:rPr lang="es-ES" sz="2400" dirty="0" smtClean="0">
                <a:solidFill>
                  <a:schemeClr val="tx2"/>
                </a:solidFill>
                <a:latin typeface="Gill Sans MT" pitchFamily="34" charset="0"/>
              </a:rPr>
              <a:t>Concentrarse en </a:t>
            </a:r>
            <a:r>
              <a:rPr lang="es-ES" sz="2400" b="1" dirty="0" smtClean="0">
                <a:solidFill>
                  <a:schemeClr val="tx2"/>
                </a:solidFill>
                <a:latin typeface="Gill Sans MT" pitchFamily="34" charset="0"/>
              </a:rPr>
              <a:t>pocas acciones</a:t>
            </a:r>
            <a:r>
              <a:rPr lang="es-ES" sz="2400" b="1" dirty="0">
                <a:solidFill>
                  <a:schemeClr val="tx2"/>
                </a:solidFill>
                <a:latin typeface="Gill Sans MT" pitchFamily="34" charset="0"/>
              </a:rPr>
              <a:t> </a:t>
            </a:r>
            <a:r>
              <a:rPr lang="es-ES" sz="2400" dirty="0" smtClean="0">
                <a:solidFill>
                  <a:schemeClr val="tx2"/>
                </a:solidFill>
                <a:latin typeface="Gill Sans MT" pitchFamily="34" charset="0"/>
              </a:rPr>
              <a:t>de mayor impacto</a:t>
            </a:r>
          </a:p>
          <a:p>
            <a:pPr marL="0" lvl="2">
              <a:buFont typeface="Wingdings" pitchFamily="2" charset="2"/>
              <a:buChar char="ü"/>
            </a:pPr>
            <a:endParaRPr lang="es-ES" sz="2400" dirty="0" smtClean="0">
              <a:solidFill>
                <a:schemeClr val="tx2"/>
              </a:solidFill>
              <a:latin typeface="Gill Sans MT" pitchFamily="34" charset="0"/>
            </a:endParaRPr>
          </a:p>
          <a:p>
            <a:pPr marL="0" lvl="2">
              <a:buFont typeface="Wingdings" pitchFamily="2" charset="2"/>
              <a:buChar char="ü"/>
            </a:pPr>
            <a:endParaRPr lang="es-ES" sz="2400" dirty="0" smtClean="0">
              <a:solidFill>
                <a:schemeClr val="tx2"/>
              </a:solidFill>
              <a:latin typeface="Gill Sans MT" pitchFamily="34" charset="0"/>
            </a:endParaRPr>
          </a:p>
        </p:txBody>
      </p:sp>
      <p:sp>
        <p:nvSpPr>
          <p:cNvPr id="42" name="41 Flecha curvada hacia la derecha"/>
          <p:cNvSpPr/>
          <p:nvPr/>
        </p:nvSpPr>
        <p:spPr>
          <a:xfrm>
            <a:off x="2133968" y="2530727"/>
            <a:ext cx="794946" cy="1101227"/>
          </a:xfrm>
          <a:prstGeom prst="curvedRightArrow">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3" name="42 Flecha curvada hacia la derecha"/>
          <p:cNvSpPr/>
          <p:nvPr/>
        </p:nvSpPr>
        <p:spPr>
          <a:xfrm flipH="1">
            <a:off x="9503849" y="2523505"/>
            <a:ext cx="794946" cy="1101227"/>
          </a:xfrm>
          <a:prstGeom prst="curvedRightArrow">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44" name="43 Rectángulo redondeado"/>
          <p:cNvSpPr/>
          <p:nvPr/>
        </p:nvSpPr>
        <p:spPr>
          <a:xfrm>
            <a:off x="3028885" y="2579104"/>
            <a:ext cx="6392551" cy="876036"/>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2"/>
                </a:solidFill>
                <a:latin typeface="Gill Sans MT" pitchFamily="34" charset="0"/>
              </a:rPr>
              <a:t>¿Cómo lograrlo?</a:t>
            </a:r>
          </a:p>
          <a:p>
            <a:pPr algn="ctr"/>
            <a:r>
              <a:rPr lang="es-ES" sz="2800" dirty="0">
                <a:solidFill>
                  <a:schemeClr val="tx2"/>
                </a:solidFill>
                <a:latin typeface="Gill Sans MT" pitchFamily="34" charset="0"/>
              </a:rPr>
              <a:t>o</a:t>
            </a:r>
            <a:r>
              <a:rPr lang="es-ES" sz="2800" dirty="0" smtClean="0">
                <a:solidFill>
                  <a:schemeClr val="tx2"/>
                </a:solidFill>
                <a:latin typeface="Gill Sans MT" pitchFamily="34" charset="0"/>
              </a:rPr>
              <a:t>rientaciones estratégicas</a:t>
            </a:r>
            <a:endParaRPr lang="es-ES" sz="2800" dirty="0"/>
          </a:p>
        </p:txBody>
      </p:sp>
      <p:sp>
        <p:nvSpPr>
          <p:cNvPr id="46" name="45 Rectángulo"/>
          <p:cNvSpPr/>
          <p:nvPr/>
        </p:nvSpPr>
        <p:spPr>
          <a:xfrm>
            <a:off x="2666146" y="369332"/>
            <a:ext cx="9567302" cy="477054"/>
          </a:xfrm>
          <a:prstGeom prst="rect">
            <a:avLst/>
          </a:prstGeom>
        </p:spPr>
        <p:txBody>
          <a:bodyPr wrap="square">
            <a:spAutoFit/>
          </a:bodyPr>
          <a:lstStyle/>
          <a:p>
            <a:r>
              <a:rPr lang="es-ES" b="1" dirty="0" smtClean="0">
                <a:solidFill>
                  <a:schemeClr val="tx2"/>
                </a:solidFill>
                <a:latin typeface="Gill Sans MT" pitchFamily="34" charset="0"/>
              </a:rPr>
              <a:t>OBJETIVOS,  ESTRATEGIA Y RESULTADOS</a:t>
            </a:r>
            <a:endParaRPr lang="es-ES" dirty="0"/>
          </a:p>
        </p:txBody>
      </p:sp>
    </p:spTree>
    <p:extLst>
      <p:ext uri="{BB962C8B-B14F-4D97-AF65-F5344CB8AC3E}">
        <p14:creationId xmlns:p14="http://schemas.microsoft.com/office/powerpoint/2010/main" val="2138415650"/>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21" y="1488232"/>
            <a:ext cx="11344584" cy="7669792"/>
          </a:xfrm>
          <a:prstGeom prst="rect">
            <a:avLst/>
          </a:prstGeom>
        </p:spPr>
        <p:txBody>
          <a:bodyPr wrap="square" lIns="128016" tIns="64008" rIns="128016" bIns="64008">
            <a:spAutoFit/>
          </a:bodyPr>
          <a:lstStyle/>
          <a:p>
            <a:pPr algn="ctr"/>
            <a:r>
              <a:rPr lang="es-ES" sz="3400" dirty="0">
                <a:solidFill>
                  <a:schemeClr val="tx2"/>
                </a:solidFill>
                <a:latin typeface="Gill Sans MT" pitchFamily="34" charset="0"/>
              </a:rPr>
              <a:t>Apoyar políticas estratégicas dentro de las </a:t>
            </a:r>
            <a:r>
              <a:rPr lang="es-ES" sz="3400" b="1" dirty="0">
                <a:solidFill>
                  <a:schemeClr val="tx2"/>
                </a:solidFill>
                <a:latin typeface="Gill Sans MT" pitchFamily="34" charset="0"/>
              </a:rPr>
              <a:t>agendas de gobierno</a:t>
            </a:r>
          </a:p>
          <a:p>
            <a:endParaRPr lang="es-ES" b="1" dirty="0">
              <a:solidFill>
                <a:schemeClr val="tx2"/>
              </a:solidFill>
              <a:latin typeface="Gill Sans MT" pitchFamily="34" charset="0"/>
            </a:endParaRPr>
          </a:p>
          <a:p>
            <a:r>
              <a:rPr lang="es-ES" sz="2200" dirty="0">
                <a:solidFill>
                  <a:schemeClr val="tx2"/>
                </a:solidFill>
                <a:latin typeface="Gill Sans MT" pitchFamily="34" charset="0"/>
              </a:rPr>
              <a:t>Las acciones del programa deberán tener incidencia en uno o mas de los siguientes campos</a:t>
            </a:r>
            <a:r>
              <a:rPr lang="es-ES" sz="2200" b="1" dirty="0">
                <a:solidFill>
                  <a:schemeClr val="tx2"/>
                </a:solidFill>
                <a:latin typeface="Gill Sans MT" pitchFamily="34" charset="0"/>
              </a:rPr>
              <a:t>:</a:t>
            </a:r>
          </a:p>
          <a:p>
            <a:pPr algn="ctr"/>
            <a:endParaRPr lang="es-ES" sz="2200" b="1" dirty="0">
              <a:solidFill>
                <a:schemeClr val="tx2"/>
              </a:solidFill>
              <a:latin typeface="Gill Sans MT" pitchFamily="34" charset="0"/>
            </a:endParaRPr>
          </a:p>
          <a:p>
            <a:pPr marL="480060" indent="-480060">
              <a:buFont typeface="+mj-lt"/>
              <a:buAutoNum type="arabicPeriod"/>
            </a:pPr>
            <a:r>
              <a:rPr lang="es-ES" sz="2200" dirty="0">
                <a:solidFill>
                  <a:schemeClr val="tx2"/>
                </a:solidFill>
                <a:latin typeface="Gill Sans MT" pitchFamily="34" charset="0"/>
              </a:rPr>
              <a:t>Formulación o implementación de reformas</a:t>
            </a:r>
          </a:p>
          <a:p>
            <a:pPr marL="480060" indent="-480060">
              <a:buFont typeface="+mj-lt"/>
              <a:buAutoNum type="arabicPeriod"/>
            </a:pPr>
            <a:endParaRPr lang="es-ES" sz="2200" dirty="0">
              <a:solidFill>
                <a:schemeClr val="tx2"/>
              </a:solidFill>
              <a:latin typeface="Gill Sans MT" pitchFamily="34" charset="0"/>
            </a:endParaRPr>
          </a:p>
          <a:p>
            <a:pPr marL="480060" indent="-480060">
              <a:buFont typeface="+mj-lt"/>
              <a:buAutoNum type="arabicPeriod"/>
            </a:pPr>
            <a:r>
              <a:rPr lang="es-ES" sz="2200" dirty="0">
                <a:solidFill>
                  <a:schemeClr val="tx2"/>
                </a:solidFill>
                <a:latin typeface="Gill Sans MT" pitchFamily="34" charset="0"/>
              </a:rPr>
              <a:t>Resolución de problemas o desafíos en el diseño y/o ejecución de políticas</a:t>
            </a:r>
          </a:p>
          <a:p>
            <a:pPr marL="480060" indent="-480060">
              <a:buFont typeface="+mj-lt"/>
              <a:buAutoNum type="arabicPeriod"/>
            </a:pPr>
            <a:endParaRPr lang="es-ES" sz="2200" dirty="0">
              <a:solidFill>
                <a:schemeClr val="tx2"/>
              </a:solidFill>
              <a:latin typeface="Gill Sans MT" pitchFamily="34" charset="0"/>
            </a:endParaRPr>
          </a:p>
          <a:p>
            <a:pPr marL="480060" indent="-480060">
              <a:buFont typeface="+mj-lt"/>
              <a:buAutoNum type="arabicPeriod"/>
            </a:pPr>
            <a:r>
              <a:rPr lang="es-ES" sz="2200" dirty="0">
                <a:solidFill>
                  <a:schemeClr val="tx2"/>
                </a:solidFill>
                <a:latin typeface="Gill Sans MT" pitchFamily="34" charset="0"/>
              </a:rPr>
              <a:t>Diseño y/o implementación  de planes o programas de carácter estratégico en la agenda de gobierno</a:t>
            </a:r>
            <a:r>
              <a:rPr lang="es-ES" sz="2000" dirty="0">
                <a:solidFill>
                  <a:schemeClr val="tx2"/>
                </a:solidFill>
                <a:latin typeface="Gill Sans MT" pitchFamily="34" charset="0"/>
              </a:rPr>
              <a:t/>
            </a:r>
            <a:br>
              <a:rPr lang="es-ES" sz="2000" dirty="0">
                <a:solidFill>
                  <a:schemeClr val="tx2"/>
                </a:solidFill>
                <a:latin typeface="Gill Sans MT" pitchFamily="34" charset="0"/>
              </a:rPr>
            </a:br>
            <a:endParaRPr lang="es-ES" sz="2000" dirty="0">
              <a:solidFill>
                <a:schemeClr val="tx2"/>
              </a:solidFill>
              <a:latin typeface="Gill Sans MT" pitchFamily="34" charset="0"/>
            </a:endParaRPr>
          </a:p>
          <a:p>
            <a:pPr algn="ctr"/>
            <a:r>
              <a:rPr lang="es-ES" sz="3400" dirty="0">
                <a:solidFill>
                  <a:schemeClr val="tx2"/>
                </a:solidFill>
                <a:latin typeface="Gill Sans MT" pitchFamily="34" charset="0"/>
              </a:rPr>
              <a:t>¿Con que </a:t>
            </a:r>
            <a:r>
              <a:rPr lang="es-ES" sz="3400" b="1" dirty="0">
                <a:solidFill>
                  <a:schemeClr val="tx2"/>
                </a:solidFill>
                <a:latin typeface="Gill Sans MT" pitchFamily="34" charset="0"/>
              </a:rPr>
              <a:t>herramientas</a:t>
            </a:r>
            <a:r>
              <a:rPr lang="es-ES" sz="3400" dirty="0">
                <a:solidFill>
                  <a:schemeClr val="tx2"/>
                </a:solidFill>
                <a:latin typeface="Gill Sans MT" pitchFamily="34" charset="0"/>
              </a:rPr>
              <a:t>?</a:t>
            </a:r>
          </a:p>
          <a:p>
            <a:pPr algn="ctr"/>
            <a:endParaRPr lang="es-ES" sz="2800" dirty="0">
              <a:solidFill>
                <a:schemeClr val="tx2"/>
              </a:solidFill>
              <a:latin typeface="Gill Sans MT" pitchFamily="34" charset="0"/>
            </a:endParaRPr>
          </a:p>
          <a:p>
            <a:pPr marL="400050" indent="-400050" algn="just">
              <a:buFont typeface="Courier New" pitchFamily="49" charset="0"/>
              <a:buChar char="o"/>
            </a:pPr>
            <a:r>
              <a:rPr lang="es-ES" sz="2200" dirty="0">
                <a:solidFill>
                  <a:schemeClr val="tx2"/>
                </a:solidFill>
                <a:latin typeface="Gill Sans MT" pitchFamily="34" charset="0"/>
              </a:rPr>
              <a:t>A través de acciones de </a:t>
            </a:r>
            <a:r>
              <a:rPr lang="es-ES" sz="2200" b="1" dirty="0">
                <a:solidFill>
                  <a:schemeClr val="tx2"/>
                </a:solidFill>
                <a:latin typeface="Gill Sans MT" pitchFamily="34" charset="0"/>
              </a:rPr>
              <a:t>colaboración técnica entre instituciones públicas homólogas </a:t>
            </a:r>
            <a:r>
              <a:rPr lang="es-ES" sz="2200" dirty="0">
                <a:solidFill>
                  <a:schemeClr val="tx2"/>
                </a:solidFill>
                <a:latin typeface="Gill Sans MT" pitchFamily="34" charset="0"/>
              </a:rPr>
              <a:t>de países diferentes </a:t>
            </a:r>
          </a:p>
          <a:p>
            <a:pPr marL="400050" indent="-400050">
              <a:buFont typeface="Courier New" pitchFamily="49" charset="0"/>
              <a:buChar char="o"/>
            </a:pPr>
            <a:endParaRPr lang="es-ES" sz="2200" dirty="0">
              <a:solidFill>
                <a:schemeClr val="tx2"/>
              </a:solidFill>
              <a:latin typeface="Gill Sans MT" pitchFamily="34" charset="0"/>
            </a:endParaRPr>
          </a:p>
          <a:p>
            <a:pPr marL="1040130" lvl="1" indent="-400050" algn="just">
              <a:buFont typeface="Courier New" pitchFamily="49" charset="0"/>
              <a:buChar char="o"/>
            </a:pPr>
            <a:r>
              <a:rPr lang="es-ES" sz="2200" dirty="0">
                <a:solidFill>
                  <a:schemeClr val="tx2"/>
                </a:solidFill>
                <a:latin typeface="Gill Sans MT" pitchFamily="34" charset="0"/>
              </a:rPr>
              <a:t>Trabajando con los </a:t>
            </a:r>
            <a:r>
              <a:rPr lang="es-ES" sz="2200" i="1" dirty="0" err="1">
                <a:solidFill>
                  <a:schemeClr val="tx2"/>
                </a:solidFill>
                <a:latin typeface="Gill Sans MT" pitchFamily="34" charset="0"/>
              </a:rPr>
              <a:t>policy</a:t>
            </a:r>
            <a:r>
              <a:rPr lang="es-ES" sz="2200" i="1" dirty="0">
                <a:solidFill>
                  <a:schemeClr val="tx2"/>
                </a:solidFill>
                <a:latin typeface="Gill Sans MT" pitchFamily="34" charset="0"/>
              </a:rPr>
              <a:t> </a:t>
            </a:r>
            <a:r>
              <a:rPr lang="es-ES" sz="2200" i="1" dirty="0" err="1">
                <a:solidFill>
                  <a:schemeClr val="tx2"/>
                </a:solidFill>
                <a:latin typeface="Gill Sans MT" pitchFamily="34" charset="0"/>
              </a:rPr>
              <a:t>makers</a:t>
            </a:r>
            <a:r>
              <a:rPr lang="es-ES" sz="2200" dirty="0">
                <a:solidFill>
                  <a:schemeClr val="tx2"/>
                </a:solidFill>
                <a:latin typeface="Gill Sans MT" pitchFamily="34" charset="0"/>
              </a:rPr>
              <a:t>, es decir los responsables públicos que dirigen los procesos de formulación e implementación de políticas públicas</a:t>
            </a:r>
            <a:endParaRPr lang="es-ES" sz="2000" b="1" dirty="0">
              <a:solidFill>
                <a:schemeClr val="tx2"/>
              </a:solidFill>
              <a:latin typeface="Gill Sans MT" pitchFamily="34" charset="0"/>
            </a:endParaRPr>
          </a:p>
          <a:p>
            <a:pPr marL="480060" indent="-480060">
              <a:buFont typeface="+mj-lt"/>
              <a:buAutoNum type="arabicPeriod"/>
            </a:pPr>
            <a:endParaRPr lang="es-ES" b="1" dirty="0">
              <a:solidFill>
                <a:schemeClr val="tx2"/>
              </a:solidFill>
              <a:latin typeface="Gill Sans MT" pitchFamily="34" charset="0"/>
            </a:endParaRPr>
          </a:p>
        </p:txBody>
      </p:sp>
      <p:sp>
        <p:nvSpPr>
          <p:cNvPr id="3" name="Right Arrow 2"/>
          <p:cNvSpPr/>
          <p:nvPr/>
        </p:nvSpPr>
        <p:spPr>
          <a:xfrm rot="296264">
            <a:off x="48854" y="6743350"/>
            <a:ext cx="816948" cy="403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lang="it-IT"/>
          </a:p>
        </p:txBody>
      </p:sp>
      <p:sp>
        <p:nvSpPr>
          <p:cNvPr id="5" name="4 Rectángulo"/>
          <p:cNvSpPr/>
          <p:nvPr/>
        </p:nvSpPr>
        <p:spPr>
          <a:xfrm>
            <a:off x="2500285" y="500031"/>
            <a:ext cx="9401241" cy="517065"/>
          </a:xfrm>
          <a:prstGeom prst="rect">
            <a:avLst/>
          </a:prstGeom>
        </p:spPr>
        <p:txBody>
          <a:bodyPr wrap="square" lIns="128016" tIns="64008" rIns="128016" bIns="64008">
            <a:spAutoFit/>
          </a:bodyPr>
          <a:lstStyle/>
          <a:p>
            <a:pPr algn="ctr"/>
            <a:r>
              <a:rPr lang="es-ES" b="1" dirty="0" smtClean="0">
                <a:solidFill>
                  <a:schemeClr val="tx2"/>
                </a:solidFill>
                <a:latin typeface="Gill Sans MT" pitchFamily="34" charset="0"/>
              </a:rPr>
              <a:t>OBJETIVOS,  ESTRATEGIA Y RESULTADOS</a:t>
            </a:r>
            <a:endParaRPr lang="es-ES" dirty="0"/>
          </a:p>
        </p:txBody>
      </p:sp>
    </p:spTree>
    <p:extLst>
      <p:ext uri="{BB962C8B-B14F-4D97-AF65-F5344CB8AC3E}">
        <p14:creationId xmlns:p14="http://schemas.microsoft.com/office/powerpoint/2010/main" val="373448506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794" y="2188046"/>
            <a:ext cx="9577064" cy="9048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28016" tIns="64008" rIns="128016" bIns="64008">
            <a:spAutoFit/>
          </a:bodyPr>
          <a:lstStyle/>
          <a:p>
            <a:pPr algn="just"/>
            <a:r>
              <a:rPr lang="es-ES" dirty="0" smtClean="0"/>
              <a:t>Visitas </a:t>
            </a:r>
            <a:r>
              <a:rPr lang="es-ES" dirty="0"/>
              <a:t>de uno o más </a:t>
            </a:r>
            <a:r>
              <a:rPr lang="es-ES" dirty="0" smtClean="0"/>
              <a:t>países de AL a otros países de la UE </a:t>
            </a:r>
            <a:r>
              <a:rPr lang="es-ES" dirty="0"/>
              <a:t>y/o </a:t>
            </a:r>
            <a:r>
              <a:rPr lang="es-ES" dirty="0" smtClean="0"/>
              <a:t>AL </a:t>
            </a:r>
            <a:r>
              <a:rPr lang="es-ES" dirty="0"/>
              <a:t>para conocer </a:t>
            </a:r>
            <a:r>
              <a:rPr lang="es-ES" dirty="0" smtClean="0"/>
              <a:t>su política, instrumentos </a:t>
            </a:r>
            <a:r>
              <a:rPr lang="es-ES" dirty="0"/>
              <a:t>y </a:t>
            </a:r>
            <a:r>
              <a:rPr lang="es-ES" dirty="0" smtClean="0"/>
              <a:t>servicios</a:t>
            </a:r>
            <a:endParaRPr lang="it-IT" dirty="0"/>
          </a:p>
        </p:txBody>
      </p:sp>
      <p:sp>
        <p:nvSpPr>
          <p:cNvPr id="3" name="Rectangle 2"/>
          <p:cNvSpPr/>
          <p:nvPr/>
        </p:nvSpPr>
        <p:spPr>
          <a:xfrm>
            <a:off x="1314794" y="3498590"/>
            <a:ext cx="9577064" cy="5170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28016" tIns="64008" rIns="128016" bIns="64008">
            <a:spAutoFit/>
          </a:bodyPr>
          <a:lstStyle/>
          <a:p>
            <a:pPr algn="just"/>
            <a:r>
              <a:rPr lang="es-ES" dirty="0" smtClean="0"/>
              <a:t>Talleres de intercambio entre </a:t>
            </a:r>
            <a:r>
              <a:rPr lang="es-ES" dirty="0"/>
              <a:t>países </a:t>
            </a:r>
            <a:endParaRPr lang="it-IT" dirty="0"/>
          </a:p>
        </p:txBody>
      </p:sp>
      <p:sp>
        <p:nvSpPr>
          <p:cNvPr id="11" name="Rectangle 10"/>
          <p:cNvSpPr/>
          <p:nvPr/>
        </p:nvSpPr>
        <p:spPr>
          <a:xfrm>
            <a:off x="1314794" y="4405891"/>
            <a:ext cx="9577064" cy="12926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28016" tIns="64008" rIns="128016" bIns="64008">
            <a:spAutoFit/>
          </a:bodyPr>
          <a:lstStyle/>
          <a:p>
            <a:pPr algn="just"/>
            <a:r>
              <a:rPr lang="es-ES" dirty="0" smtClean="0"/>
              <a:t>Asesorías técnicas </a:t>
            </a:r>
            <a:r>
              <a:rPr lang="es-ES" dirty="0"/>
              <a:t>a un Ministerio de un país </a:t>
            </a:r>
            <a:r>
              <a:rPr lang="es-ES" dirty="0" smtClean="0"/>
              <a:t>(por parte de </a:t>
            </a:r>
            <a:r>
              <a:rPr lang="es-ES" dirty="0"/>
              <a:t>una o más administraciones públicas de otros </a:t>
            </a:r>
            <a:r>
              <a:rPr lang="es-ES" dirty="0" smtClean="0"/>
              <a:t>países) para </a:t>
            </a:r>
            <a:r>
              <a:rPr lang="es-ES" dirty="0"/>
              <a:t>acompañar su proceso de reforma o de diseño y/o implementación de una </a:t>
            </a:r>
            <a:r>
              <a:rPr lang="es-ES" dirty="0" smtClean="0"/>
              <a:t>política, plan, etc.</a:t>
            </a:r>
            <a:endParaRPr lang="it-IT" dirty="0"/>
          </a:p>
        </p:txBody>
      </p:sp>
      <p:sp>
        <p:nvSpPr>
          <p:cNvPr id="12" name="Rectangle 11"/>
          <p:cNvSpPr/>
          <p:nvPr/>
        </p:nvSpPr>
        <p:spPr>
          <a:xfrm>
            <a:off x="1314794" y="6018871"/>
            <a:ext cx="9577064" cy="9048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28016" tIns="64008" rIns="128016" bIns="64008">
            <a:spAutoFit/>
          </a:bodyPr>
          <a:lstStyle/>
          <a:p>
            <a:pPr algn="just"/>
            <a:r>
              <a:rPr lang="es-ES" dirty="0"/>
              <a:t>Construcción de productos comunes entre países latinoamericanos asociados en </a:t>
            </a:r>
            <a:r>
              <a:rPr lang="es-ES" dirty="0" smtClean="0"/>
              <a:t>una misma acción</a:t>
            </a:r>
            <a:endParaRPr lang="it-IT" dirty="0"/>
          </a:p>
        </p:txBody>
      </p:sp>
      <p:sp>
        <p:nvSpPr>
          <p:cNvPr id="5" name="Rectangle 4"/>
          <p:cNvSpPr/>
          <p:nvPr/>
        </p:nvSpPr>
        <p:spPr>
          <a:xfrm>
            <a:off x="2275370" y="624136"/>
            <a:ext cx="8064896" cy="991040"/>
          </a:xfrm>
          <a:prstGeom prst="rect">
            <a:avLst/>
          </a:prstGeom>
        </p:spPr>
        <p:txBody>
          <a:bodyPr wrap="square" lIns="128016" tIns="64008" rIns="128016" bIns="64008">
            <a:spAutoFit/>
          </a:bodyPr>
          <a:lstStyle/>
          <a:p>
            <a:r>
              <a:rPr lang="es-ES" sz="2800" dirty="0">
                <a:solidFill>
                  <a:schemeClr val="tx2"/>
                </a:solidFill>
                <a:latin typeface="Gill Sans MT" pitchFamily="34" charset="0"/>
              </a:rPr>
              <a:t>Tipología de </a:t>
            </a:r>
            <a:r>
              <a:rPr lang="es-ES" sz="2800" b="1" dirty="0">
                <a:solidFill>
                  <a:schemeClr val="tx2"/>
                </a:solidFill>
                <a:latin typeface="Gill Sans MT" pitchFamily="34" charset="0"/>
              </a:rPr>
              <a:t>acciones</a:t>
            </a:r>
            <a:r>
              <a:rPr lang="es-ES" sz="2800" dirty="0">
                <a:solidFill>
                  <a:schemeClr val="tx2"/>
                </a:solidFill>
                <a:latin typeface="Gill Sans MT" pitchFamily="34" charset="0"/>
              </a:rPr>
              <a:t> de colaboración técnica entre instituciones públicas homólogas de países diferentes </a:t>
            </a:r>
            <a:endParaRPr lang="it-IT" sz="2800" dirty="0">
              <a:solidFill>
                <a:schemeClr val="tx2"/>
              </a:solidFill>
              <a:latin typeface="Gill Sans MT" pitchFamily="34" charset="0"/>
            </a:endParaRPr>
          </a:p>
        </p:txBody>
      </p:sp>
      <p:sp>
        <p:nvSpPr>
          <p:cNvPr id="14" name="Rectangle 13"/>
          <p:cNvSpPr/>
          <p:nvPr/>
        </p:nvSpPr>
        <p:spPr>
          <a:xfrm>
            <a:off x="1314794" y="7228606"/>
            <a:ext cx="9577064" cy="9048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128016" tIns="64008" rIns="128016" bIns="64008">
            <a:spAutoFit/>
          </a:bodyPr>
          <a:lstStyle/>
          <a:p>
            <a:pPr algn="just"/>
            <a:r>
              <a:rPr lang="es-ES" dirty="0"/>
              <a:t>Actividades de capacitación, utilizando </a:t>
            </a:r>
            <a:r>
              <a:rPr lang="es-ES" dirty="0" smtClean="0"/>
              <a:t>también métodos de </a:t>
            </a:r>
            <a:r>
              <a:rPr lang="es-ES" dirty="0"/>
              <a:t>aprendizaje como el </a:t>
            </a:r>
            <a:r>
              <a:rPr lang="es-ES" i="1" dirty="0"/>
              <a:t>e-</a:t>
            </a:r>
            <a:r>
              <a:rPr lang="es-ES" i="1" dirty="0" err="1"/>
              <a:t>learning</a:t>
            </a:r>
            <a:endParaRPr lang="it-IT" dirty="0"/>
          </a:p>
        </p:txBody>
      </p:sp>
      <p:sp>
        <p:nvSpPr>
          <p:cNvPr id="6" name="Rectangle 5"/>
          <p:cNvSpPr/>
          <p:nvPr/>
        </p:nvSpPr>
        <p:spPr>
          <a:xfrm>
            <a:off x="2726151" y="8438339"/>
            <a:ext cx="6754350" cy="30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es-CL" dirty="0" smtClean="0"/>
              <a:t>Estas acciones pueden combinarse entre sí</a:t>
            </a:r>
            <a:endParaRPr lang="it-IT" dirty="0"/>
          </a:p>
        </p:txBody>
      </p:sp>
    </p:spTree>
    <p:extLst>
      <p:ext uri="{BB962C8B-B14F-4D97-AF65-F5344CB8AC3E}">
        <p14:creationId xmlns:p14="http://schemas.microsoft.com/office/powerpoint/2010/main" val="3748099775"/>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7946" y="1619373"/>
            <a:ext cx="10101333" cy="646331"/>
          </a:xfrm>
          <a:prstGeom prst="rect">
            <a:avLst/>
          </a:prstGeom>
        </p:spPr>
        <p:txBody>
          <a:bodyPr wrap="square" lIns="128016" tIns="64008" rIns="128016" bIns="64008">
            <a:spAutoFit/>
          </a:bodyPr>
          <a:lstStyle/>
          <a:p>
            <a:pPr algn="ctr"/>
            <a:r>
              <a:rPr lang="es-ES" sz="3400" dirty="0">
                <a:solidFill>
                  <a:schemeClr val="tx2"/>
                </a:solidFill>
                <a:latin typeface="Gill Sans MT" pitchFamily="34" charset="0"/>
              </a:rPr>
              <a:t>Los </a:t>
            </a:r>
            <a:r>
              <a:rPr lang="es-ES" sz="3400" b="1" dirty="0">
                <a:solidFill>
                  <a:schemeClr val="tx2"/>
                </a:solidFill>
                <a:latin typeface="Gill Sans MT" pitchFamily="34" charset="0"/>
              </a:rPr>
              <a:t>resultados</a:t>
            </a:r>
            <a:r>
              <a:rPr lang="es-ES" sz="3400" dirty="0">
                <a:solidFill>
                  <a:schemeClr val="tx2"/>
                </a:solidFill>
                <a:latin typeface="Gill Sans MT" pitchFamily="34" charset="0"/>
              </a:rPr>
              <a:t> esperados de las acciones de apoyo</a:t>
            </a:r>
            <a:endParaRPr lang="it-IT" sz="3400" dirty="0">
              <a:solidFill>
                <a:schemeClr val="tx2"/>
              </a:solidFill>
              <a:latin typeface="Gill Sans MT" pitchFamily="34" charset="0"/>
            </a:endParaRPr>
          </a:p>
        </p:txBody>
      </p:sp>
      <p:sp>
        <p:nvSpPr>
          <p:cNvPr id="13" name="16 CuadroTexto"/>
          <p:cNvSpPr txBox="1"/>
          <p:nvPr/>
        </p:nvSpPr>
        <p:spPr>
          <a:xfrm>
            <a:off x="384253" y="3500429"/>
            <a:ext cx="11863597" cy="4438139"/>
          </a:xfrm>
          <a:prstGeom prst="rect">
            <a:avLst/>
          </a:prstGeom>
          <a:solidFill>
            <a:schemeClr val="tx2">
              <a:lumMod val="20000"/>
              <a:lumOff val="80000"/>
              <a:alpha val="50000"/>
            </a:schemeClr>
          </a:solidFill>
          <a:ln w="19050">
            <a:solidFill>
              <a:schemeClr val="tx2">
                <a:lumMod val="60000"/>
                <a:lumOff val="40000"/>
              </a:schemeClr>
            </a:solidFill>
          </a:ln>
        </p:spPr>
        <p:txBody>
          <a:bodyPr wrap="square" lIns="128016" tIns="64008" rIns="128016" bIns="64008" rtlCol="0">
            <a:spAutoFit/>
          </a:bodyPr>
          <a:lstStyle/>
          <a:p>
            <a:pPr lvl="0"/>
            <a:r>
              <a:rPr lang="es-ES" sz="2800" dirty="0">
                <a:solidFill>
                  <a:schemeClr val="tx2"/>
                </a:solidFill>
                <a:latin typeface="Gill Sans MT" pitchFamily="34" charset="0"/>
              </a:rPr>
              <a:t>Al cabo de los cuatro años, EUROsociAL II habrá:</a:t>
            </a:r>
          </a:p>
          <a:p>
            <a:pPr lvl="0"/>
            <a:endParaRPr lang="es-ES" sz="2800" dirty="0">
              <a:solidFill>
                <a:schemeClr val="tx2"/>
              </a:solidFill>
              <a:latin typeface="Gill Sans MT" pitchFamily="34" charset="0"/>
            </a:endParaRPr>
          </a:p>
          <a:p>
            <a:pPr marL="375603" indent="-375603">
              <a:buFont typeface="+mj-lt"/>
              <a:buAutoNum type="romanLcPeriod"/>
            </a:pPr>
            <a:r>
              <a:rPr lang="es-ES" sz="2800" dirty="0">
                <a:solidFill>
                  <a:schemeClr val="tx2"/>
                </a:solidFill>
                <a:latin typeface="Gill Sans MT" pitchFamily="34" charset="0"/>
              </a:rPr>
              <a:t>Aportado sustantivamente al </a:t>
            </a:r>
            <a:r>
              <a:rPr lang="es-ES" sz="2800" b="1" dirty="0">
                <a:solidFill>
                  <a:schemeClr val="tx2"/>
                </a:solidFill>
                <a:latin typeface="Gill Sans MT" pitchFamily="34" charset="0"/>
              </a:rPr>
              <a:t>desarrollo</a:t>
            </a:r>
            <a:r>
              <a:rPr lang="es-ES" sz="2800" dirty="0">
                <a:solidFill>
                  <a:schemeClr val="tx2"/>
                </a:solidFill>
                <a:latin typeface="Gill Sans MT" pitchFamily="34" charset="0"/>
              </a:rPr>
              <a:t> </a:t>
            </a:r>
            <a:r>
              <a:rPr lang="es-ES" sz="2800" b="1" dirty="0">
                <a:solidFill>
                  <a:schemeClr val="tx2"/>
                </a:solidFill>
                <a:latin typeface="Gill Sans MT" pitchFamily="34" charset="0"/>
              </a:rPr>
              <a:t>y/o puesta en marcha </a:t>
            </a:r>
            <a:r>
              <a:rPr lang="es-ES" sz="2800" dirty="0">
                <a:solidFill>
                  <a:schemeClr val="tx2"/>
                </a:solidFill>
                <a:latin typeface="Gill Sans MT" pitchFamily="34" charset="0"/>
              </a:rPr>
              <a:t>de </a:t>
            </a:r>
            <a:r>
              <a:rPr lang="es-ES" sz="2800" b="1" dirty="0">
                <a:solidFill>
                  <a:schemeClr val="tx2"/>
                </a:solidFill>
                <a:latin typeface="Gill Sans MT" pitchFamily="34" charset="0"/>
              </a:rPr>
              <a:t>políticas públicas que fomentan la cohesión social</a:t>
            </a:r>
            <a:r>
              <a:rPr lang="es-ES" sz="2800" dirty="0">
                <a:solidFill>
                  <a:schemeClr val="tx2"/>
                </a:solidFill>
                <a:latin typeface="Gill Sans MT" pitchFamily="34" charset="0"/>
              </a:rPr>
              <a:t>.</a:t>
            </a:r>
          </a:p>
          <a:p>
            <a:pPr lvl="0"/>
            <a:endParaRPr lang="es-ES" sz="2800" b="1" dirty="0">
              <a:solidFill>
                <a:schemeClr val="tx2"/>
              </a:solidFill>
              <a:latin typeface="Gill Sans MT" pitchFamily="34" charset="0"/>
            </a:endParaRPr>
          </a:p>
          <a:p>
            <a:pPr lvl="0"/>
            <a:r>
              <a:rPr lang="es-ES" sz="2800" dirty="0">
                <a:solidFill>
                  <a:schemeClr val="tx2"/>
                </a:solidFill>
                <a:latin typeface="Gill Sans MT" pitchFamily="34" charset="0"/>
              </a:rPr>
              <a:t>ii.</a:t>
            </a:r>
            <a:r>
              <a:rPr lang="es-ES" sz="2800" b="1" dirty="0">
                <a:solidFill>
                  <a:schemeClr val="tx2"/>
                </a:solidFill>
                <a:latin typeface="Gill Sans MT" pitchFamily="34" charset="0"/>
              </a:rPr>
              <a:t>   </a:t>
            </a:r>
            <a:r>
              <a:rPr lang="es-ES" sz="2800" dirty="0">
                <a:solidFill>
                  <a:schemeClr val="tx2"/>
                </a:solidFill>
                <a:latin typeface="Gill Sans MT" pitchFamily="34" charset="0"/>
              </a:rPr>
              <a:t>Contribuido a </a:t>
            </a:r>
            <a:r>
              <a:rPr lang="es-ES" sz="2800" b="1" dirty="0">
                <a:solidFill>
                  <a:schemeClr val="tx2"/>
                </a:solidFill>
                <a:latin typeface="Gill Sans MT" pitchFamily="34" charset="0"/>
              </a:rPr>
              <a:t>fortalecer las instituciones </a:t>
            </a:r>
            <a:r>
              <a:rPr lang="es-ES" sz="2800" dirty="0">
                <a:solidFill>
                  <a:schemeClr val="tx2"/>
                </a:solidFill>
                <a:latin typeface="Gill Sans MT" pitchFamily="34" charset="0"/>
              </a:rPr>
              <a:t>implicadas en este proceso</a:t>
            </a:r>
          </a:p>
          <a:p>
            <a:pPr lvl="0"/>
            <a:endParaRPr lang="es-ES" sz="2800" dirty="0">
              <a:solidFill>
                <a:schemeClr val="tx2"/>
              </a:solidFill>
              <a:latin typeface="Gill Sans MT" pitchFamily="34" charset="0"/>
            </a:endParaRPr>
          </a:p>
          <a:p>
            <a:r>
              <a:rPr lang="es-ES" sz="2800" dirty="0">
                <a:solidFill>
                  <a:schemeClr val="tx2"/>
                </a:solidFill>
                <a:latin typeface="Gill Sans MT" pitchFamily="34" charset="0"/>
              </a:rPr>
              <a:t>iii.  Favorecido la </a:t>
            </a:r>
            <a:r>
              <a:rPr lang="es-ES" sz="2800" b="1" dirty="0">
                <a:solidFill>
                  <a:schemeClr val="tx2"/>
                </a:solidFill>
                <a:latin typeface="Gill Sans MT" pitchFamily="34" charset="0"/>
              </a:rPr>
              <a:t>construcción de consensos</a:t>
            </a:r>
            <a:r>
              <a:rPr lang="es-ES" sz="2800" dirty="0">
                <a:solidFill>
                  <a:schemeClr val="tx2"/>
                </a:solidFill>
                <a:latin typeface="Gill Sans MT" pitchFamily="34" charset="0"/>
              </a:rPr>
              <a:t> en torno a las políticas para la cohesión social</a:t>
            </a:r>
          </a:p>
          <a:p>
            <a:pPr lvl="0"/>
            <a:endParaRPr lang="es-ES" sz="2800" dirty="0">
              <a:solidFill>
                <a:schemeClr val="tx2"/>
              </a:solidFill>
              <a:latin typeface="Gill Sans MT" pitchFamily="34" charset="0"/>
            </a:endParaRPr>
          </a:p>
        </p:txBody>
      </p:sp>
    </p:spTree>
    <p:extLst>
      <p:ext uri="{BB962C8B-B14F-4D97-AF65-F5344CB8AC3E}">
        <p14:creationId xmlns:p14="http://schemas.microsoft.com/office/powerpoint/2010/main" val="3914108524"/>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2973</Words>
  <Application>Microsoft Office PowerPoint</Application>
  <PresentationFormat>Papel A3 (297 x 420 mm)</PresentationFormat>
  <Paragraphs>293</Paragraphs>
  <Slides>24</Slides>
  <Notes>14</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       Presentación del Programa EUROsociAL II y de los objetivos del   encuentro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Estructura y objetivos del encuentro</vt:lpstr>
      <vt:lpstr>Estructura del encuentro</vt:lpstr>
      <vt:lpstr>Estructura del encuentro</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Blanca Ortiz</dc:creator>
  <cp:lastModifiedBy>Maria Eugenia Cebrian</cp:lastModifiedBy>
  <cp:revision>42</cp:revision>
  <cp:lastPrinted>2011-10-13T14:43:04Z</cp:lastPrinted>
  <dcterms:created xsi:type="dcterms:W3CDTF">2011-10-13T08:32:50Z</dcterms:created>
  <dcterms:modified xsi:type="dcterms:W3CDTF">2011-11-16T11:47:07Z</dcterms:modified>
</cp:coreProperties>
</file>